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897"/>
    <p:restoredTop sz="91469"/>
  </p:normalViewPr>
  <p:slideViewPr>
    <p:cSldViewPr>
      <p:cViewPr varScale="1">
        <p:scale>
          <a:sx n="85" d="100"/>
          <a:sy n="85" d="100"/>
        </p:scale>
        <p:origin x="419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3371-33B5-47B0-91CD-02625B684773}" type="datetimeFigureOut">
              <a:rPr lang="tr-TR" smtClean="0"/>
              <a:pPr/>
              <a:t>24.03.2026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2A87-ACD8-430B-B63E-373C3BF84E6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518165" y="462002"/>
            <a:ext cx="1821669" cy="2215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Başvuru Dosyası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2518165" y="857224"/>
            <a:ext cx="182166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Yeterlik Yürütme Kurulu Başkanlığı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492632" y="1422362"/>
            <a:ext cx="1571636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Eksik Bilgilendirme Yazısı</a:t>
            </a:r>
          </a:p>
        </p:txBody>
      </p:sp>
      <p:sp>
        <p:nvSpPr>
          <p:cNvPr id="8" name="7 Yuvarlatılmış Dikdörtgen"/>
          <p:cNvSpPr/>
          <p:nvPr/>
        </p:nvSpPr>
        <p:spPr>
          <a:xfrm>
            <a:off x="2507716" y="1428624"/>
            <a:ext cx="1832117" cy="304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Görevlendirme Yazısı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2428868" y="1974573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4940598" y="1428624"/>
            <a:ext cx="1285884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Kabul Yazısı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2714620" y="90253"/>
            <a:ext cx="1428759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2214554" y="2428860"/>
            <a:ext cx="242889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Dosyası Değerlendirme Formu</a:t>
            </a:r>
          </a:p>
        </p:txBody>
      </p:sp>
      <p:sp>
        <p:nvSpPr>
          <p:cNvPr id="14" name="13 Yuvarlatılmış Dikdörtgen"/>
          <p:cNvSpPr/>
          <p:nvPr/>
        </p:nvSpPr>
        <p:spPr>
          <a:xfrm>
            <a:off x="71414" y="2857488"/>
            <a:ext cx="2214578" cy="2381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Yetersiz Başvuru Dosyası Bildirim Yazısı</a:t>
            </a:r>
          </a:p>
        </p:txBody>
      </p:sp>
      <p:sp>
        <p:nvSpPr>
          <p:cNvPr id="15" name="14 Yuvarlatılmış Dikdörtgen"/>
          <p:cNvSpPr/>
          <p:nvPr/>
        </p:nvSpPr>
        <p:spPr>
          <a:xfrm>
            <a:off x="428603" y="3286116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16" name="15 Yuvarlatılmış Dikdörtgen"/>
          <p:cNvSpPr/>
          <p:nvPr/>
        </p:nvSpPr>
        <p:spPr>
          <a:xfrm>
            <a:off x="571480" y="3714744"/>
            <a:ext cx="1214446" cy="2143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Olumsuz Karar Yazısı</a:t>
            </a:r>
          </a:p>
        </p:txBody>
      </p:sp>
      <p:sp>
        <p:nvSpPr>
          <p:cNvPr id="18" name="17 Yuvarlatılmış Dikdörtgen"/>
          <p:cNvSpPr/>
          <p:nvPr/>
        </p:nvSpPr>
        <p:spPr>
          <a:xfrm>
            <a:off x="2928934" y="3071638"/>
            <a:ext cx="1000132" cy="2143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Kararı</a:t>
            </a:r>
          </a:p>
        </p:txBody>
      </p:sp>
      <p:sp>
        <p:nvSpPr>
          <p:cNvPr id="19" name="18 Yuvarlatılmış Dikdörtgen"/>
          <p:cNvSpPr/>
          <p:nvPr/>
        </p:nvSpPr>
        <p:spPr>
          <a:xfrm>
            <a:off x="4643446" y="3059732"/>
            <a:ext cx="1714536" cy="2381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Bilgilendirme Yazısı</a:t>
            </a:r>
          </a:p>
        </p:txBody>
      </p:sp>
      <p:sp>
        <p:nvSpPr>
          <p:cNvPr id="22" name="21 Yuvarlatılmış Dikdörtgen"/>
          <p:cNvSpPr/>
          <p:nvPr/>
        </p:nvSpPr>
        <p:spPr>
          <a:xfrm>
            <a:off x="4786323" y="3500429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9" name="28 Yuvarlatılmış Dikdörtgen"/>
          <p:cNvSpPr/>
          <p:nvPr/>
        </p:nvSpPr>
        <p:spPr>
          <a:xfrm>
            <a:off x="2928934" y="4721146"/>
            <a:ext cx="1000132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Komitesi</a:t>
            </a:r>
          </a:p>
        </p:txBody>
      </p:sp>
      <p:sp>
        <p:nvSpPr>
          <p:cNvPr id="34" name="33 Yuvarlatılmış Dikdörtgen"/>
          <p:cNvSpPr/>
          <p:nvPr/>
        </p:nvSpPr>
        <p:spPr>
          <a:xfrm>
            <a:off x="1071546" y="4721146"/>
            <a:ext cx="135732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Komitesi Yazısı</a:t>
            </a:r>
          </a:p>
        </p:txBody>
      </p:sp>
      <p:sp>
        <p:nvSpPr>
          <p:cNvPr id="35" name="34 Yuvarlatılmış Dikdörtgen"/>
          <p:cNvSpPr/>
          <p:nvPr/>
        </p:nvSpPr>
        <p:spPr>
          <a:xfrm>
            <a:off x="1000108" y="5149774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38" name="37 Yuvarlatılmış Dikdörtgen"/>
          <p:cNvSpPr/>
          <p:nvPr/>
        </p:nvSpPr>
        <p:spPr>
          <a:xfrm>
            <a:off x="2936344" y="5348481"/>
            <a:ext cx="992722" cy="2143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</a:t>
            </a:r>
          </a:p>
        </p:txBody>
      </p:sp>
      <p:sp>
        <p:nvSpPr>
          <p:cNvPr id="39" name="38 Yuvarlatılmış Dikdörtgen"/>
          <p:cNvSpPr/>
          <p:nvPr/>
        </p:nvSpPr>
        <p:spPr>
          <a:xfrm>
            <a:off x="2714620" y="5962382"/>
            <a:ext cx="1428760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Eğitim Kliniği ve Programı </a:t>
            </a:r>
          </a:p>
          <a:p>
            <a:pPr algn="ctr"/>
            <a:r>
              <a:rPr lang="tr-TR" sz="900" dirty="0"/>
              <a:t>Değerlendirme Formu</a:t>
            </a:r>
          </a:p>
        </p:txBody>
      </p:sp>
      <p:sp>
        <p:nvSpPr>
          <p:cNvPr id="40" name="39 Yuvarlatılmış Dikdörtgen"/>
          <p:cNvSpPr/>
          <p:nvPr/>
        </p:nvSpPr>
        <p:spPr>
          <a:xfrm>
            <a:off x="2786058" y="6605324"/>
            <a:ext cx="1285884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Raporu</a:t>
            </a:r>
          </a:p>
        </p:txBody>
      </p:sp>
      <p:sp>
        <p:nvSpPr>
          <p:cNvPr id="41" name="40 Yuvarlatılmış Dikdörtgen"/>
          <p:cNvSpPr/>
          <p:nvPr/>
        </p:nvSpPr>
        <p:spPr>
          <a:xfrm>
            <a:off x="2428868" y="6986327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42" name="41 Yuvarlatılmış Dikdörtgen"/>
          <p:cNvSpPr/>
          <p:nvPr/>
        </p:nvSpPr>
        <p:spPr>
          <a:xfrm>
            <a:off x="785794" y="8311856"/>
            <a:ext cx="1714512" cy="26193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Olumsuz Karar Yazısı</a:t>
            </a:r>
          </a:p>
        </p:txBody>
      </p:sp>
      <p:sp>
        <p:nvSpPr>
          <p:cNvPr id="43" name="42 Yuvarlatılmış Dikdörtgen"/>
          <p:cNvSpPr/>
          <p:nvPr/>
        </p:nvSpPr>
        <p:spPr>
          <a:xfrm>
            <a:off x="2643182" y="8311856"/>
            <a:ext cx="1571636" cy="26193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Karar Yazısı</a:t>
            </a:r>
          </a:p>
        </p:txBody>
      </p:sp>
      <p:sp>
        <p:nvSpPr>
          <p:cNvPr id="44" name="43 Yuvarlatılmış Dikdörtgen"/>
          <p:cNvSpPr/>
          <p:nvPr/>
        </p:nvSpPr>
        <p:spPr>
          <a:xfrm>
            <a:off x="2786058" y="8788109"/>
            <a:ext cx="1285884" cy="2857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b="1" dirty="0"/>
              <a:t>Akreditasyon Belgesi</a:t>
            </a:r>
          </a:p>
        </p:txBody>
      </p:sp>
      <p:sp>
        <p:nvSpPr>
          <p:cNvPr id="47" name="46 Yuvarlatılmış Dikdörtgen"/>
          <p:cNvSpPr/>
          <p:nvPr/>
        </p:nvSpPr>
        <p:spPr>
          <a:xfrm>
            <a:off x="2643182" y="7814070"/>
            <a:ext cx="1571636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cxnSp>
        <p:nvCxnSpPr>
          <p:cNvPr id="56" name="55 Düz Ok Bağlayıcısı"/>
          <p:cNvCxnSpPr>
            <a:cxnSpLocks/>
            <a:stCxn id="10" idx="2"/>
            <a:endCxn id="20" idx="0"/>
          </p:cNvCxnSpPr>
          <p:nvPr/>
        </p:nvCxnSpPr>
        <p:spPr>
          <a:xfrm>
            <a:off x="5583540" y="1619125"/>
            <a:ext cx="0" cy="23322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Düz Ok Bağlayıcısı"/>
          <p:cNvCxnSpPr>
            <a:cxnSpLocks/>
            <a:stCxn id="6" idx="2"/>
            <a:endCxn id="3" idx="0"/>
          </p:cNvCxnSpPr>
          <p:nvPr/>
        </p:nvCxnSpPr>
        <p:spPr>
          <a:xfrm>
            <a:off x="1278450" y="1612863"/>
            <a:ext cx="0" cy="2394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Düz Ok Bağlayıcısı"/>
          <p:cNvCxnSpPr>
            <a:stCxn id="14" idx="2"/>
            <a:endCxn id="15" idx="0"/>
          </p:cNvCxnSpPr>
          <p:nvPr/>
        </p:nvCxnSpPr>
        <p:spPr>
          <a:xfrm rot="5400000">
            <a:off x="1083453" y="3190865"/>
            <a:ext cx="190501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Düz Ok Bağlayıcısı"/>
          <p:cNvCxnSpPr>
            <a:stCxn id="15" idx="2"/>
            <a:endCxn id="16" idx="0"/>
          </p:cNvCxnSpPr>
          <p:nvPr/>
        </p:nvCxnSpPr>
        <p:spPr>
          <a:xfrm rot="16200000" flipH="1">
            <a:off x="1071545" y="3607586"/>
            <a:ext cx="214314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Düz Ok Bağlayıcısı"/>
          <p:cNvCxnSpPr>
            <a:cxnSpLocks/>
            <a:stCxn id="16" idx="2"/>
            <a:endCxn id="24" idx="0"/>
          </p:cNvCxnSpPr>
          <p:nvPr/>
        </p:nvCxnSpPr>
        <p:spPr>
          <a:xfrm flipH="1">
            <a:off x="1176769" y="3929058"/>
            <a:ext cx="1934" cy="21431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Düz Ok Bağlayıcısı"/>
          <p:cNvCxnSpPr>
            <a:stCxn id="34" idx="2"/>
            <a:endCxn id="35" idx="0"/>
          </p:cNvCxnSpPr>
          <p:nvPr/>
        </p:nvCxnSpPr>
        <p:spPr>
          <a:xfrm rot="5400000">
            <a:off x="1643050" y="5042617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Düz Ok Bağlayıcısı"/>
          <p:cNvCxnSpPr>
            <a:stCxn id="47" idx="2"/>
            <a:endCxn id="43" idx="0"/>
          </p:cNvCxnSpPr>
          <p:nvPr/>
        </p:nvCxnSpPr>
        <p:spPr>
          <a:xfrm>
            <a:off x="3429000" y="8028384"/>
            <a:ext cx="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114 Düz Ok Bağlayıcısı"/>
          <p:cNvCxnSpPr>
            <a:cxnSpLocks/>
            <a:stCxn id="42" idx="2"/>
            <a:endCxn id="51" idx="0"/>
          </p:cNvCxnSpPr>
          <p:nvPr/>
        </p:nvCxnSpPr>
        <p:spPr>
          <a:xfrm>
            <a:off x="1643050" y="8573795"/>
            <a:ext cx="0" cy="14287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Düz Ok Bağlayıcısı"/>
          <p:cNvCxnSpPr>
            <a:cxnSpLocks/>
            <a:stCxn id="21" idx="2"/>
            <a:endCxn id="47" idx="0"/>
          </p:cNvCxnSpPr>
          <p:nvPr/>
        </p:nvCxnSpPr>
        <p:spPr>
          <a:xfrm>
            <a:off x="3429000" y="7576738"/>
            <a:ext cx="0" cy="23733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Düz Ok Bağlayıcısı"/>
          <p:cNvCxnSpPr>
            <a:cxnSpLocks/>
            <a:stCxn id="29" idx="2"/>
            <a:endCxn id="38" idx="0"/>
          </p:cNvCxnSpPr>
          <p:nvPr/>
        </p:nvCxnSpPr>
        <p:spPr>
          <a:xfrm>
            <a:off x="3429000" y="4935460"/>
            <a:ext cx="3705" cy="41302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Düz Ok Bağlayıcısı"/>
          <p:cNvCxnSpPr>
            <a:cxnSpLocks/>
            <a:stCxn id="18" idx="2"/>
            <a:endCxn id="93" idx="0"/>
          </p:cNvCxnSpPr>
          <p:nvPr/>
        </p:nvCxnSpPr>
        <p:spPr>
          <a:xfrm>
            <a:off x="3429000" y="3285952"/>
            <a:ext cx="3705" cy="78635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Düz Ok Bağlayıcısı"/>
          <p:cNvCxnSpPr>
            <a:cxnSpLocks/>
            <a:stCxn id="38" idx="2"/>
            <a:endCxn id="39" idx="0"/>
          </p:cNvCxnSpPr>
          <p:nvPr/>
        </p:nvCxnSpPr>
        <p:spPr>
          <a:xfrm flipH="1">
            <a:off x="3429000" y="5562795"/>
            <a:ext cx="3705" cy="399587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Düz Ok Bağlayıcısı"/>
          <p:cNvCxnSpPr>
            <a:stCxn id="43" idx="2"/>
            <a:endCxn id="44" idx="0"/>
          </p:cNvCxnSpPr>
          <p:nvPr/>
        </p:nvCxnSpPr>
        <p:spPr>
          <a:xfrm rot="5400000">
            <a:off x="3321843" y="8680952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Düz Ok Bağlayıcısı"/>
          <p:cNvCxnSpPr>
            <a:stCxn id="40" idx="2"/>
            <a:endCxn id="41" idx="0"/>
          </p:cNvCxnSpPr>
          <p:nvPr/>
        </p:nvCxnSpPr>
        <p:spPr>
          <a:xfrm rot="5400000">
            <a:off x="3333749" y="6891076"/>
            <a:ext cx="190502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173 Düz Ok Bağlayıcısı"/>
          <p:cNvCxnSpPr>
            <a:cxnSpLocks/>
            <a:stCxn id="39" idx="2"/>
            <a:endCxn id="40" idx="0"/>
          </p:cNvCxnSpPr>
          <p:nvPr/>
        </p:nvCxnSpPr>
        <p:spPr>
          <a:xfrm rot="5400000">
            <a:off x="3321843" y="6498167"/>
            <a:ext cx="214314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Düz Ok Bağlayıcısı"/>
          <p:cNvCxnSpPr>
            <a:cxnSpLocks/>
            <a:stCxn id="12" idx="2"/>
            <a:endCxn id="4" idx="0"/>
          </p:cNvCxnSpPr>
          <p:nvPr/>
        </p:nvCxnSpPr>
        <p:spPr>
          <a:xfrm>
            <a:off x="3429000" y="280754"/>
            <a:ext cx="0" cy="18124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Düz Ok Bağlayıcısı"/>
          <p:cNvCxnSpPr>
            <a:cxnSpLocks/>
            <a:stCxn id="5" idx="2"/>
            <a:endCxn id="8" idx="0"/>
          </p:cNvCxnSpPr>
          <p:nvPr/>
        </p:nvCxnSpPr>
        <p:spPr>
          <a:xfrm flipH="1">
            <a:off x="3423775" y="1071538"/>
            <a:ext cx="5224" cy="35708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199 Düz Ok Bağlayıcısı"/>
          <p:cNvCxnSpPr>
            <a:cxnSpLocks/>
            <a:stCxn id="13" idx="2"/>
            <a:endCxn id="18" idx="0"/>
          </p:cNvCxnSpPr>
          <p:nvPr/>
        </p:nvCxnSpPr>
        <p:spPr>
          <a:xfrm>
            <a:off x="3429000" y="2643174"/>
            <a:ext cx="0" cy="42846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Düz Ok Bağlayıcısı"/>
          <p:cNvCxnSpPr>
            <a:stCxn id="9" idx="2"/>
            <a:endCxn id="13" idx="0"/>
          </p:cNvCxnSpPr>
          <p:nvPr/>
        </p:nvCxnSpPr>
        <p:spPr>
          <a:xfrm>
            <a:off x="3429000" y="2212700"/>
            <a:ext cx="0" cy="21616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209 Düz Ok Bağlayıcısı"/>
          <p:cNvCxnSpPr>
            <a:cxnSpLocks/>
            <a:stCxn id="8" idx="2"/>
            <a:endCxn id="9" idx="0"/>
          </p:cNvCxnSpPr>
          <p:nvPr/>
        </p:nvCxnSpPr>
        <p:spPr>
          <a:xfrm>
            <a:off x="3423775" y="1732624"/>
            <a:ext cx="5225" cy="24194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216 Dirsek Bağlayıcısı"/>
          <p:cNvCxnSpPr>
            <a:cxnSpLocks/>
            <a:stCxn id="5" idx="1"/>
            <a:endCxn id="6" idx="0"/>
          </p:cNvCxnSpPr>
          <p:nvPr/>
        </p:nvCxnSpPr>
        <p:spPr>
          <a:xfrm rot="10800000" flipV="1">
            <a:off x="1278451" y="964380"/>
            <a:ext cx="1239715" cy="457981"/>
          </a:xfrm>
          <a:prstGeom prst="bentConnector2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285 Düz Ok Bağlayıcısı"/>
          <p:cNvCxnSpPr>
            <a:stCxn id="29" idx="1"/>
            <a:endCxn id="34" idx="3"/>
          </p:cNvCxnSpPr>
          <p:nvPr/>
        </p:nvCxnSpPr>
        <p:spPr>
          <a:xfrm rot="10800000">
            <a:off x="2428868" y="4828303"/>
            <a:ext cx="500066" cy="15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19 Dirsek Bağlayıcısı"/>
          <p:cNvCxnSpPr>
            <a:stCxn id="47" idx="2"/>
            <a:endCxn id="42" idx="0"/>
          </p:cNvCxnSpPr>
          <p:nvPr/>
        </p:nvCxnSpPr>
        <p:spPr>
          <a:xfrm rot="5400000">
            <a:off x="2394289" y="7277145"/>
            <a:ext cx="283472" cy="1785950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219 Dirsek Bağlayıcısı"/>
          <p:cNvCxnSpPr>
            <a:stCxn id="13" idx="2"/>
            <a:endCxn id="14" idx="0"/>
          </p:cNvCxnSpPr>
          <p:nvPr/>
        </p:nvCxnSpPr>
        <p:spPr>
          <a:xfrm rot="5400000">
            <a:off x="2196695" y="1625183"/>
            <a:ext cx="214314" cy="2250297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47 Yuvarlatılmış Dikdörtgen">
            <a:extLst>
              <a:ext uri="{FF2B5EF4-FFF2-40B4-BE49-F238E27FC236}">
                <a16:creationId xmlns:a16="http://schemas.microsoft.com/office/drawing/2014/main" id="{3172F0D8-45B2-54E5-54A4-D04F2C102452}"/>
              </a:ext>
            </a:extLst>
          </p:cNvPr>
          <p:cNvSpPr/>
          <p:nvPr/>
        </p:nvSpPr>
        <p:spPr>
          <a:xfrm>
            <a:off x="4498585" y="8204893"/>
            <a:ext cx="1429554" cy="4770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Dernek Yönetim Kurulu, 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2" name="178 Düz Ok Bağlayıcısı">
            <a:extLst>
              <a:ext uri="{FF2B5EF4-FFF2-40B4-BE49-F238E27FC236}">
                <a16:creationId xmlns:a16="http://schemas.microsoft.com/office/drawing/2014/main" id="{8F0A8D4F-C482-2DF3-09AF-25B16B6425A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428999" y="683568"/>
            <a:ext cx="1" cy="17365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8F1A36C-97F7-78DD-0988-D3FEE85A420D}"/>
              </a:ext>
            </a:extLst>
          </p:cNvPr>
          <p:cNvSpPr txBox="1"/>
          <p:nvPr/>
        </p:nvSpPr>
        <p:spPr>
          <a:xfrm>
            <a:off x="116633" y="90253"/>
            <a:ext cx="1161818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100" b="1" dirty="0"/>
              <a:t>AKREDİTASYON</a:t>
            </a:r>
            <a:r>
              <a:rPr lang="tr-TR" sz="1100" b="1" dirty="0"/>
              <a:t> </a:t>
            </a:r>
          </a:p>
          <a:p>
            <a:pPr algn="ctr"/>
            <a:r>
              <a:rPr lang="tr-TR" sz="1100" b="1" dirty="0"/>
              <a:t>İLK BAŞVURU</a:t>
            </a:r>
            <a:r>
              <a:rPr lang="x-none" sz="1100" b="1" dirty="0"/>
              <a:t> </a:t>
            </a:r>
            <a:endParaRPr lang="tr-TR" sz="1100" b="1" dirty="0"/>
          </a:p>
          <a:p>
            <a:pPr algn="ctr"/>
            <a:r>
              <a:rPr lang="x-none" sz="1100" b="1" dirty="0"/>
              <a:t>AKIŞ ŞEMASI</a:t>
            </a:r>
          </a:p>
        </p:txBody>
      </p:sp>
      <p:cxnSp>
        <p:nvCxnSpPr>
          <p:cNvPr id="86" name="85 Düz Ok Bağlayıcısı"/>
          <p:cNvCxnSpPr>
            <a:cxnSpLocks/>
            <a:stCxn id="19" idx="2"/>
            <a:endCxn id="22" idx="0"/>
          </p:cNvCxnSpPr>
          <p:nvPr/>
        </p:nvCxnSpPr>
        <p:spPr>
          <a:xfrm flipH="1">
            <a:off x="5500703" y="3297858"/>
            <a:ext cx="11" cy="20257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Düz Ok Bağlayıcısı"/>
          <p:cNvCxnSpPr>
            <a:cxnSpLocks/>
            <a:stCxn id="18" idx="3"/>
            <a:endCxn id="19" idx="1"/>
          </p:cNvCxnSpPr>
          <p:nvPr/>
        </p:nvCxnSpPr>
        <p:spPr>
          <a:xfrm>
            <a:off x="3929066" y="3178795"/>
            <a:ext cx="714380" cy="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152 Yuvarlatılmış Dikdörtgen"/>
          <p:cNvSpPr/>
          <p:nvPr/>
        </p:nvSpPr>
        <p:spPr>
          <a:xfrm>
            <a:off x="173485" y="5873852"/>
            <a:ext cx="2286016" cy="605687"/>
          </a:xfrm>
          <a:prstGeom prst="roundRect">
            <a:avLst/>
          </a:prstGeom>
          <a:ln w="6350"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700" dirty="0">
                <a:latin typeface="+mj-lt"/>
              </a:rPr>
              <a:t>Eğitim Görevlisi Değerlendirme Formu</a:t>
            </a:r>
          </a:p>
          <a:p>
            <a:r>
              <a:rPr lang="tr-TR" sz="700" dirty="0">
                <a:latin typeface="+mj-lt"/>
              </a:rPr>
              <a:t>Uzmanlık Öğrencisi Değerlendirme Formu</a:t>
            </a:r>
          </a:p>
          <a:p>
            <a:r>
              <a:rPr lang="tr-TR" sz="700" dirty="0">
                <a:latin typeface="+mj-lt"/>
              </a:rPr>
              <a:t>Mekan ve Donanım Değerlendirme Formu</a:t>
            </a:r>
          </a:p>
          <a:p>
            <a:pPr lvl="0"/>
            <a:r>
              <a:rPr lang="tr-TR" sz="7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Eğitim Sorumlusu eğitim değerlendirme toplantısı</a:t>
            </a:r>
            <a:endParaRPr lang="tr-TR" sz="7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700" dirty="0">
                <a:effectLst/>
                <a:latin typeface="+mj-lt"/>
                <a:ea typeface="Calibri" panose="020F0502020204030204" pitchFamily="34" charset="0"/>
              </a:rPr>
              <a:t>Uzmanlık Öğrencisi eğitim değerlendirme toplantısı</a:t>
            </a:r>
            <a:endParaRPr lang="tr-TR" sz="700" dirty="0">
              <a:latin typeface="+mj-lt"/>
            </a:endParaRPr>
          </a:p>
        </p:txBody>
      </p:sp>
      <p:cxnSp>
        <p:nvCxnSpPr>
          <p:cNvPr id="171" name="170 Düz Ok Bağlayıcısı"/>
          <p:cNvCxnSpPr>
            <a:cxnSpLocks/>
            <a:stCxn id="153" idx="3"/>
            <a:endCxn id="39" idx="1"/>
          </p:cNvCxnSpPr>
          <p:nvPr/>
        </p:nvCxnSpPr>
        <p:spPr>
          <a:xfrm>
            <a:off x="2459501" y="6176696"/>
            <a:ext cx="255119" cy="0"/>
          </a:xfrm>
          <a:prstGeom prst="straightConnector1">
            <a:avLst/>
          </a:prstGeom>
          <a:ln w="6350" cap="flat" cmpd="sng" algn="ctr">
            <a:solidFill>
              <a:schemeClr val="dk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8" name="177 Düz Ok Bağlayıcısı"/>
          <p:cNvCxnSpPr>
            <a:cxnSpLocks/>
            <a:stCxn id="43" idx="3"/>
            <a:endCxn id="89" idx="1"/>
          </p:cNvCxnSpPr>
          <p:nvPr/>
        </p:nvCxnSpPr>
        <p:spPr>
          <a:xfrm>
            <a:off x="4214818" y="8442826"/>
            <a:ext cx="283767" cy="59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1 Yuvarlatılmış Dikdörtgen">
            <a:extLst>
              <a:ext uri="{FF2B5EF4-FFF2-40B4-BE49-F238E27FC236}">
                <a16:creationId xmlns:a16="http://schemas.microsoft.com/office/drawing/2014/main" id="{3CBD629A-2A39-0C3B-97A3-E0C19B475A22}"/>
              </a:ext>
            </a:extLst>
          </p:cNvPr>
          <p:cNvSpPr/>
          <p:nvPr/>
        </p:nvSpPr>
        <p:spPr>
          <a:xfrm>
            <a:off x="462389" y="4143372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6" name="38 Yuvarlatılmış Dikdörtgen">
            <a:extLst>
              <a:ext uri="{FF2B5EF4-FFF2-40B4-BE49-F238E27FC236}">
                <a16:creationId xmlns:a16="http://schemas.microsoft.com/office/drawing/2014/main" id="{012F0F62-8BA3-5960-0CF9-3904F60B391A}"/>
              </a:ext>
            </a:extLst>
          </p:cNvPr>
          <p:cNvSpPr/>
          <p:nvPr/>
        </p:nvSpPr>
        <p:spPr>
          <a:xfrm>
            <a:off x="4509120" y="4022603"/>
            <a:ext cx="881326" cy="33337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Ziyaret Davet Yazısı</a:t>
            </a:r>
          </a:p>
        </p:txBody>
      </p:sp>
      <p:cxnSp>
        <p:nvCxnSpPr>
          <p:cNvPr id="27" name="133 Düz Ok Bağlayıcısı">
            <a:extLst>
              <a:ext uri="{FF2B5EF4-FFF2-40B4-BE49-F238E27FC236}">
                <a16:creationId xmlns:a16="http://schemas.microsoft.com/office/drawing/2014/main" id="{E7BB7269-B3FA-4E92-665D-BFB7BD69F671}"/>
              </a:ext>
            </a:extLst>
          </p:cNvPr>
          <p:cNvCxnSpPr>
            <a:cxnSpLocks/>
            <a:stCxn id="26" idx="1"/>
            <a:endCxn id="93" idx="3"/>
          </p:cNvCxnSpPr>
          <p:nvPr/>
        </p:nvCxnSpPr>
        <p:spPr>
          <a:xfrm flipH="1">
            <a:off x="4365104" y="4189290"/>
            <a:ext cx="144016" cy="208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21 Yuvarlatılmış Dikdörtgen">
            <a:extLst>
              <a:ext uri="{FF2B5EF4-FFF2-40B4-BE49-F238E27FC236}">
                <a16:creationId xmlns:a16="http://schemas.microsoft.com/office/drawing/2014/main" id="{35E5F864-8C29-169E-6E25-5F3995A9B461}"/>
              </a:ext>
            </a:extLst>
          </p:cNvPr>
          <p:cNvSpPr/>
          <p:nvPr/>
        </p:nvSpPr>
        <p:spPr>
          <a:xfrm>
            <a:off x="5534462" y="4072306"/>
            <a:ext cx="1323537" cy="2381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cxnSp>
        <p:nvCxnSpPr>
          <p:cNvPr id="50" name="133 Düz Ok Bağlayıcısı">
            <a:extLst>
              <a:ext uri="{FF2B5EF4-FFF2-40B4-BE49-F238E27FC236}">
                <a16:creationId xmlns:a16="http://schemas.microsoft.com/office/drawing/2014/main" id="{ED7724F4-A530-618F-AFFA-077A4FD93150}"/>
              </a:ext>
            </a:extLst>
          </p:cNvPr>
          <p:cNvCxnSpPr>
            <a:cxnSpLocks/>
            <a:stCxn id="49" idx="1"/>
            <a:endCxn id="26" idx="3"/>
          </p:cNvCxnSpPr>
          <p:nvPr/>
        </p:nvCxnSpPr>
        <p:spPr>
          <a:xfrm flipH="1" flipV="1">
            <a:off x="5390446" y="4189290"/>
            <a:ext cx="144016" cy="207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1 Yuvarlatılmış Dikdörtgen">
            <a:extLst>
              <a:ext uri="{FF2B5EF4-FFF2-40B4-BE49-F238E27FC236}">
                <a16:creationId xmlns:a16="http://schemas.microsoft.com/office/drawing/2014/main" id="{C6FB1985-1C15-260B-1EBC-CE46E572D91F}"/>
              </a:ext>
            </a:extLst>
          </p:cNvPr>
          <p:cNvSpPr/>
          <p:nvPr/>
        </p:nvSpPr>
        <p:spPr>
          <a:xfrm>
            <a:off x="564070" y="185235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20" name="21 Yuvarlatılmış Dikdörtgen">
            <a:extLst>
              <a:ext uri="{FF2B5EF4-FFF2-40B4-BE49-F238E27FC236}">
                <a16:creationId xmlns:a16="http://schemas.microsoft.com/office/drawing/2014/main" id="{136D8F3D-F894-F091-05B8-BEC409089CB7}"/>
              </a:ext>
            </a:extLst>
          </p:cNvPr>
          <p:cNvSpPr/>
          <p:nvPr/>
        </p:nvSpPr>
        <p:spPr>
          <a:xfrm>
            <a:off x="4869160" y="185235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61" name="133 Düz Ok Bağlayıcısı">
            <a:extLst>
              <a:ext uri="{FF2B5EF4-FFF2-40B4-BE49-F238E27FC236}">
                <a16:creationId xmlns:a16="http://schemas.microsoft.com/office/drawing/2014/main" id="{55C3CF5B-4761-07F5-5AA0-C45F85E562DD}"/>
              </a:ext>
            </a:extLst>
          </p:cNvPr>
          <p:cNvCxnSpPr>
            <a:cxnSpLocks/>
            <a:stCxn id="93" idx="2"/>
            <a:endCxn id="29" idx="0"/>
          </p:cNvCxnSpPr>
          <p:nvPr/>
        </p:nvCxnSpPr>
        <p:spPr>
          <a:xfrm flipH="1">
            <a:off x="3429000" y="4310433"/>
            <a:ext cx="3705" cy="410713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8 Yuvarlatılmış Dikdörtgen">
            <a:extLst>
              <a:ext uri="{FF2B5EF4-FFF2-40B4-BE49-F238E27FC236}">
                <a16:creationId xmlns:a16="http://schemas.microsoft.com/office/drawing/2014/main" id="{183C73D3-22F7-4E14-F673-C76A16A47ED8}"/>
              </a:ext>
            </a:extLst>
          </p:cNvPr>
          <p:cNvSpPr/>
          <p:nvPr/>
        </p:nvSpPr>
        <p:spPr>
          <a:xfrm>
            <a:off x="2500306" y="4072306"/>
            <a:ext cx="1864798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cxnSp>
        <p:nvCxnSpPr>
          <p:cNvPr id="17" name="216 Dirsek Bağlayıcısı">
            <a:extLst>
              <a:ext uri="{FF2B5EF4-FFF2-40B4-BE49-F238E27FC236}">
                <a16:creationId xmlns:a16="http://schemas.microsoft.com/office/drawing/2014/main" id="{781B387C-2D0E-D32A-63F0-60A6977E3341}"/>
              </a:ext>
            </a:extLst>
          </p:cNvPr>
          <p:cNvCxnSpPr>
            <a:cxnSpLocks/>
            <a:stCxn id="5" idx="2"/>
            <a:endCxn id="10" idx="0"/>
          </p:cNvCxnSpPr>
          <p:nvPr/>
        </p:nvCxnSpPr>
        <p:spPr>
          <a:xfrm rot="16200000" flipH="1">
            <a:off x="4327726" y="172810"/>
            <a:ext cx="357086" cy="2154541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39 Yuvarlatılmış Dikdörtgen">
            <a:extLst>
              <a:ext uri="{FF2B5EF4-FFF2-40B4-BE49-F238E27FC236}">
                <a16:creationId xmlns:a16="http://schemas.microsoft.com/office/drawing/2014/main" id="{6254EE4F-EE17-824A-2899-DB13E921698E}"/>
              </a:ext>
            </a:extLst>
          </p:cNvPr>
          <p:cNvSpPr/>
          <p:nvPr/>
        </p:nvSpPr>
        <p:spPr>
          <a:xfrm>
            <a:off x="2643182" y="7405836"/>
            <a:ext cx="1571636" cy="1709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Sonuç Yazısı</a:t>
            </a:r>
          </a:p>
        </p:txBody>
      </p:sp>
      <p:cxnSp>
        <p:nvCxnSpPr>
          <p:cNvPr id="25" name="129 Düz Ok Bağlayıcısı">
            <a:extLst>
              <a:ext uri="{FF2B5EF4-FFF2-40B4-BE49-F238E27FC236}">
                <a16:creationId xmlns:a16="http://schemas.microsoft.com/office/drawing/2014/main" id="{62C3ED0E-46A6-62CA-7072-9AA6CF5D2FF2}"/>
              </a:ext>
            </a:extLst>
          </p:cNvPr>
          <p:cNvCxnSpPr>
            <a:cxnSpLocks/>
            <a:stCxn id="41" idx="2"/>
            <a:endCxn id="21" idx="0"/>
          </p:cNvCxnSpPr>
          <p:nvPr/>
        </p:nvCxnSpPr>
        <p:spPr>
          <a:xfrm>
            <a:off x="3429000" y="7224454"/>
            <a:ext cx="0" cy="18138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21 Yuvarlatılmış Dikdörtgen">
            <a:extLst>
              <a:ext uri="{FF2B5EF4-FFF2-40B4-BE49-F238E27FC236}">
                <a16:creationId xmlns:a16="http://schemas.microsoft.com/office/drawing/2014/main" id="{19798741-83C1-98DD-D304-740E298EDB8C}"/>
              </a:ext>
            </a:extLst>
          </p:cNvPr>
          <p:cNvSpPr/>
          <p:nvPr/>
        </p:nvSpPr>
        <p:spPr>
          <a:xfrm>
            <a:off x="928670" y="8716671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57BE5AED-4BF3-4346-B152-53182D622155}"/>
              </a:ext>
            </a:extLst>
          </p:cNvPr>
          <p:cNvSpPr txBox="1"/>
          <p:nvPr/>
        </p:nvSpPr>
        <p:spPr>
          <a:xfrm>
            <a:off x="1828790" y="793768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0" name="Metin kutusu 79">
            <a:extLst>
              <a:ext uri="{FF2B5EF4-FFF2-40B4-BE49-F238E27FC236}">
                <a16:creationId xmlns:a16="http://schemas.microsoft.com/office/drawing/2014/main" id="{877AA643-8B53-4A51-BBF5-28D565B3DAF5}"/>
              </a:ext>
            </a:extLst>
          </p:cNvPr>
          <p:cNvSpPr txBox="1"/>
          <p:nvPr/>
        </p:nvSpPr>
        <p:spPr>
          <a:xfrm>
            <a:off x="3394082" y="1061905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1" name="Metin kutusu 80">
            <a:extLst>
              <a:ext uri="{FF2B5EF4-FFF2-40B4-BE49-F238E27FC236}">
                <a16:creationId xmlns:a16="http://schemas.microsoft.com/office/drawing/2014/main" id="{93196756-B03E-4FEB-9B54-2F9D0D39C49E}"/>
              </a:ext>
            </a:extLst>
          </p:cNvPr>
          <p:cNvSpPr txBox="1"/>
          <p:nvPr/>
        </p:nvSpPr>
        <p:spPr>
          <a:xfrm>
            <a:off x="1647814" y="257420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2" name="Metin kutusu 81">
            <a:extLst>
              <a:ext uri="{FF2B5EF4-FFF2-40B4-BE49-F238E27FC236}">
                <a16:creationId xmlns:a16="http://schemas.microsoft.com/office/drawing/2014/main" id="{CD795529-82C4-462D-A7D7-4D4EA8F8143F}"/>
              </a:ext>
            </a:extLst>
          </p:cNvPr>
          <p:cNvSpPr txBox="1"/>
          <p:nvPr/>
        </p:nvSpPr>
        <p:spPr>
          <a:xfrm>
            <a:off x="3390119" y="2794387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3" name="Metin kutusu 82">
            <a:extLst>
              <a:ext uri="{FF2B5EF4-FFF2-40B4-BE49-F238E27FC236}">
                <a16:creationId xmlns:a16="http://schemas.microsoft.com/office/drawing/2014/main" id="{52F60D9B-66A6-4AD2-8646-3DF85E3CD6C7}"/>
              </a:ext>
            </a:extLst>
          </p:cNvPr>
          <p:cNvSpPr txBox="1"/>
          <p:nvPr/>
        </p:nvSpPr>
        <p:spPr>
          <a:xfrm>
            <a:off x="1895464" y="7989255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5" name="Metin kutusu 84">
            <a:extLst>
              <a:ext uri="{FF2B5EF4-FFF2-40B4-BE49-F238E27FC236}">
                <a16:creationId xmlns:a16="http://schemas.microsoft.com/office/drawing/2014/main" id="{746863E5-354C-4AC2-A732-86E8D7282FA0}"/>
              </a:ext>
            </a:extLst>
          </p:cNvPr>
          <p:cNvSpPr txBox="1"/>
          <p:nvPr/>
        </p:nvSpPr>
        <p:spPr>
          <a:xfrm>
            <a:off x="3422343" y="805698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2518165" y="1591219"/>
            <a:ext cx="182166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Yeterlik Yürütme Kurulu Başkanlığı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492632" y="2156357"/>
            <a:ext cx="1571636" cy="1905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Eksik Bilgilendirme Yazısı</a:t>
            </a:r>
          </a:p>
        </p:txBody>
      </p:sp>
      <p:sp>
        <p:nvSpPr>
          <p:cNvPr id="8" name="7 Yuvarlatılmış Dikdörtgen"/>
          <p:cNvSpPr/>
          <p:nvPr/>
        </p:nvSpPr>
        <p:spPr>
          <a:xfrm>
            <a:off x="2507716" y="2162619"/>
            <a:ext cx="1832117" cy="304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Görevlendirme Yazısı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2428868" y="2708568"/>
            <a:ext cx="2000264" cy="2381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Komisyonu Başkanlığı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2714620" y="624962"/>
            <a:ext cx="1428759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2214554" y="3162855"/>
            <a:ext cx="2428892" cy="21431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Başvuru Dosyası Değerlendirme Formu</a:t>
            </a:r>
          </a:p>
        </p:txBody>
      </p:sp>
      <p:sp>
        <p:nvSpPr>
          <p:cNvPr id="14" name="13 Yuvarlatılmış Dikdörtgen"/>
          <p:cNvSpPr/>
          <p:nvPr/>
        </p:nvSpPr>
        <p:spPr>
          <a:xfrm>
            <a:off x="82347" y="3737732"/>
            <a:ext cx="2214578" cy="2381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Yetersiz Başvuru Dosyası Bildirim Yazısı</a:t>
            </a:r>
          </a:p>
        </p:txBody>
      </p:sp>
      <p:sp>
        <p:nvSpPr>
          <p:cNvPr id="15" name="14 Yuvarlatılmış Dikdörtgen"/>
          <p:cNvSpPr/>
          <p:nvPr/>
        </p:nvSpPr>
        <p:spPr>
          <a:xfrm>
            <a:off x="447429" y="4173143"/>
            <a:ext cx="1500198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sp>
        <p:nvSpPr>
          <p:cNvPr id="16" name="15 Yuvarlatılmış Dikdörtgen"/>
          <p:cNvSpPr/>
          <p:nvPr/>
        </p:nvSpPr>
        <p:spPr>
          <a:xfrm>
            <a:off x="590306" y="4601771"/>
            <a:ext cx="1214446" cy="21431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Olumsuz Karar Yazısı</a:t>
            </a:r>
          </a:p>
        </p:txBody>
      </p:sp>
      <p:sp>
        <p:nvSpPr>
          <p:cNvPr id="43" name="42 Yuvarlatılmış Dikdörtgen"/>
          <p:cNvSpPr/>
          <p:nvPr/>
        </p:nvSpPr>
        <p:spPr>
          <a:xfrm>
            <a:off x="2641247" y="4845686"/>
            <a:ext cx="1571636" cy="26193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Karar Yazısı</a:t>
            </a:r>
          </a:p>
        </p:txBody>
      </p:sp>
      <p:sp>
        <p:nvSpPr>
          <p:cNvPr id="47" name="46 Yuvarlatılmış Dikdörtgen"/>
          <p:cNvSpPr/>
          <p:nvPr/>
        </p:nvSpPr>
        <p:spPr>
          <a:xfrm>
            <a:off x="2641247" y="4347900"/>
            <a:ext cx="1571636" cy="2143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Yürütme Kurulu Başkanlığı</a:t>
            </a:r>
          </a:p>
        </p:txBody>
      </p:sp>
      <p:cxnSp>
        <p:nvCxnSpPr>
          <p:cNvPr id="75" name="74 Düz Ok Bağlayıcısı"/>
          <p:cNvCxnSpPr>
            <a:cxnSpLocks/>
            <a:stCxn id="6" idx="2"/>
            <a:endCxn id="3" idx="0"/>
          </p:cNvCxnSpPr>
          <p:nvPr/>
        </p:nvCxnSpPr>
        <p:spPr>
          <a:xfrm>
            <a:off x="1278450" y="2346858"/>
            <a:ext cx="0" cy="239488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Düz Ok Bağlayıcısı"/>
          <p:cNvCxnSpPr>
            <a:cxnSpLocks/>
            <a:stCxn id="14" idx="2"/>
            <a:endCxn id="15" idx="0"/>
          </p:cNvCxnSpPr>
          <p:nvPr/>
        </p:nvCxnSpPr>
        <p:spPr>
          <a:xfrm>
            <a:off x="1189636" y="3975859"/>
            <a:ext cx="7892" cy="19728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Düz Ok Bağlayıcısı"/>
          <p:cNvCxnSpPr>
            <a:stCxn id="15" idx="2"/>
            <a:endCxn id="16" idx="0"/>
          </p:cNvCxnSpPr>
          <p:nvPr/>
        </p:nvCxnSpPr>
        <p:spPr>
          <a:xfrm rot="16200000" flipH="1">
            <a:off x="1090371" y="4494613"/>
            <a:ext cx="214314" cy="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Düz Ok Bağlayıcısı"/>
          <p:cNvCxnSpPr>
            <a:cxnSpLocks/>
            <a:stCxn id="16" idx="2"/>
            <a:endCxn id="24" idx="0"/>
          </p:cNvCxnSpPr>
          <p:nvPr/>
        </p:nvCxnSpPr>
        <p:spPr>
          <a:xfrm flipH="1">
            <a:off x="1195595" y="4816085"/>
            <a:ext cx="1934" cy="214314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Düz Ok Bağlayıcısı"/>
          <p:cNvCxnSpPr>
            <a:stCxn id="47" idx="2"/>
            <a:endCxn id="43" idx="0"/>
          </p:cNvCxnSpPr>
          <p:nvPr/>
        </p:nvCxnSpPr>
        <p:spPr>
          <a:xfrm>
            <a:off x="3427065" y="4562214"/>
            <a:ext cx="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Düz Ok Bağlayıcısı"/>
          <p:cNvCxnSpPr>
            <a:cxnSpLocks/>
            <a:stCxn id="21" idx="2"/>
            <a:endCxn id="47" idx="0"/>
          </p:cNvCxnSpPr>
          <p:nvPr/>
        </p:nvCxnSpPr>
        <p:spPr>
          <a:xfrm>
            <a:off x="3427065" y="4110568"/>
            <a:ext cx="0" cy="23733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136 Düz Ok Bağlayıcısı"/>
          <p:cNvCxnSpPr>
            <a:cxnSpLocks/>
            <a:stCxn id="13" idx="2"/>
            <a:endCxn id="21" idx="0"/>
          </p:cNvCxnSpPr>
          <p:nvPr/>
        </p:nvCxnSpPr>
        <p:spPr>
          <a:xfrm flipH="1">
            <a:off x="3427065" y="3377169"/>
            <a:ext cx="1935" cy="562497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Düz Ok Bağlayıcısı"/>
          <p:cNvCxnSpPr>
            <a:cxnSpLocks/>
            <a:stCxn id="12" idx="2"/>
            <a:endCxn id="78" idx="0"/>
          </p:cNvCxnSpPr>
          <p:nvPr/>
        </p:nvCxnSpPr>
        <p:spPr>
          <a:xfrm>
            <a:off x="3429000" y="815463"/>
            <a:ext cx="4231" cy="194211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Düz Ok Bağlayıcısı"/>
          <p:cNvCxnSpPr>
            <a:cxnSpLocks/>
            <a:stCxn id="5" idx="2"/>
            <a:endCxn id="8" idx="0"/>
          </p:cNvCxnSpPr>
          <p:nvPr/>
        </p:nvCxnSpPr>
        <p:spPr>
          <a:xfrm flipH="1">
            <a:off x="3423775" y="1805533"/>
            <a:ext cx="5224" cy="357086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Düz Ok Bağlayıcısı"/>
          <p:cNvCxnSpPr>
            <a:stCxn id="9" idx="2"/>
            <a:endCxn id="13" idx="0"/>
          </p:cNvCxnSpPr>
          <p:nvPr/>
        </p:nvCxnSpPr>
        <p:spPr>
          <a:xfrm>
            <a:off x="3429000" y="2946695"/>
            <a:ext cx="0" cy="216160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209 Düz Ok Bağlayıcısı"/>
          <p:cNvCxnSpPr>
            <a:cxnSpLocks/>
            <a:stCxn id="8" idx="2"/>
            <a:endCxn id="9" idx="0"/>
          </p:cNvCxnSpPr>
          <p:nvPr/>
        </p:nvCxnSpPr>
        <p:spPr>
          <a:xfrm>
            <a:off x="3423775" y="2466619"/>
            <a:ext cx="5225" cy="241949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216 Dirsek Bağlayıcısı"/>
          <p:cNvCxnSpPr>
            <a:cxnSpLocks/>
            <a:stCxn id="5" idx="1"/>
            <a:endCxn id="6" idx="0"/>
          </p:cNvCxnSpPr>
          <p:nvPr/>
        </p:nvCxnSpPr>
        <p:spPr>
          <a:xfrm rot="10800000" flipV="1">
            <a:off x="1278451" y="1698375"/>
            <a:ext cx="1239715" cy="457981"/>
          </a:xfrm>
          <a:prstGeom prst="bentConnector2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219 Dirsek Bağlayıcısı"/>
          <p:cNvCxnSpPr>
            <a:cxnSpLocks/>
            <a:stCxn id="13" idx="2"/>
            <a:endCxn id="14" idx="0"/>
          </p:cNvCxnSpPr>
          <p:nvPr/>
        </p:nvCxnSpPr>
        <p:spPr>
          <a:xfrm rot="5400000">
            <a:off x="2129037" y="2437768"/>
            <a:ext cx="360563" cy="2239364"/>
          </a:xfrm>
          <a:prstGeom prst="bentConnector3">
            <a:avLst>
              <a:gd name="adj1" fmla="val 50000"/>
            </a:avLst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47 Yuvarlatılmış Dikdörtgen">
            <a:extLst>
              <a:ext uri="{FF2B5EF4-FFF2-40B4-BE49-F238E27FC236}">
                <a16:creationId xmlns:a16="http://schemas.microsoft.com/office/drawing/2014/main" id="{3172F0D8-45B2-54E5-54A4-D04F2C102452}"/>
              </a:ext>
            </a:extLst>
          </p:cNvPr>
          <p:cNvSpPr/>
          <p:nvPr/>
        </p:nvSpPr>
        <p:spPr>
          <a:xfrm>
            <a:off x="2716338" y="5391097"/>
            <a:ext cx="1429554" cy="4770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Dernek Yönetim Kurulu, 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cxnSp>
        <p:nvCxnSpPr>
          <p:cNvPr id="2" name="178 Düz Ok Bağlayıcısı">
            <a:extLst>
              <a:ext uri="{FF2B5EF4-FFF2-40B4-BE49-F238E27FC236}">
                <a16:creationId xmlns:a16="http://schemas.microsoft.com/office/drawing/2014/main" id="{8F0A8D4F-C482-2DF3-09AF-25B16B6425AF}"/>
              </a:ext>
            </a:extLst>
          </p:cNvPr>
          <p:cNvCxnSpPr>
            <a:cxnSpLocks/>
            <a:stCxn id="78" idx="2"/>
            <a:endCxn id="5" idx="0"/>
          </p:cNvCxnSpPr>
          <p:nvPr/>
        </p:nvCxnSpPr>
        <p:spPr>
          <a:xfrm flipH="1">
            <a:off x="3428999" y="1352854"/>
            <a:ext cx="4232" cy="238365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58F1A36C-97F7-78DD-0988-D3FEE85A420D}"/>
              </a:ext>
            </a:extLst>
          </p:cNvPr>
          <p:cNvSpPr txBox="1"/>
          <p:nvPr/>
        </p:nvSpPr>
        <p:spPr>
          <a:xfrm>
            <a:off x="82347" y="137407"/>
            <a:ext cx="1656345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x-none" sz="1100" b="1" dirty="0"/>
              <a:t>AKREDİTASYON</a:t>
            </a:r>
            <a:r>
              <a:rPr lang="tr-TR" sz="1100" b="1" dirty="0"/>
              <a:t> </a:t>
            </a:r>
          </a:p>
          <a:p>
            <a:pPr algn="ctr"/>
            <a:r>
              <a:rPr lang="tr-TR" sz="1100" b="1" dirty="0"/>
              <a:t>ARA İZLEM VE SÜREKLİLİK DENETİMİ</a:t>
            </a:r>
          </a:p>
          <a:p>
            <a:pPr algn="ctr"/>
            <a:r>
              <a:rPr lang="x-none" sz="1100" b="1" dirty="0"/>
              <a:t>AKIŞ ŞEMASI</a:t>
            </a:r>
          </a:p>
        </p:txBody>
      </p:sp>
      <p:cxnSp>
        <p:nvCxnSpPr>
          <p:cNvPr id="178" name="177 Düz Ok Bağlayıcısı"/>
          <p:cNvCxnSpPr>
            <a:cxnSpLocks/>
            <a:stCxn id="43" idx="2"/>
            <a:endCxn id="89" idx="0"/>
          </p:cNvCxnSpPr>
          <p:nvPr/>
        </p:nvCxnSpPr>
        <p:spPr>
          <a:xfrm>
            <a:off x="3427065" y="5107625"/>
            <a:ext cx="4050" cy="283472"/>
          </a:xfrm>
          <a:prstGeom prst="straightConnector1">
            <a:avLst/>
          </a:prstGeom>
          <a:ln w="31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1 Yuvarlatılmış Dikdörtgen">
            <a:extLst>
              <a:ext uri="{FF2B5EF4-FFF2-40B4-BE49-F238E27FC236}">
                <a16:creationId xmlns:a16="http://schemas.microsoft.com/office/drawing/2014/main" id="{3CBD629A-2A39-0C3B-97A3-E0C19B475A22}"/>
              </a:ext>
            </a:extLst>
          </p:cNvPr>
          <p:cNvSpPr/>
          <p:nvPr/>
        </p:nvSpPr>
        <p:spPr>
          <a:xfrm>
            <a:off x="481215" y="5030399"/>
            <a:ext cx="142876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Sorumlusu,</a:t>
            </a:r>
          </a:p>
          <a:p>
            <a:pPr algn="ctr"/>
            <a:r>
              <a:rPr lang="tr-TR" sz="900" dirty="0"/>
              <a:t>Dekanlık/Hastane İdaresi</a:t>
            </a:r>
          </a:p>
        </p:txBody>
      </p:sp>
      <p:sp>
        <p:nvSpPr>
          <p:cNvPr id="3" name="21 Yuvarlatılmış Dikdörtgen">
            <a:extLst>
              <a:ext uri="{FF2B5EF4-FFF2-40B4-BE49-F238E27FC236}">
                <a16:creationId xmlns:a16="http://schemas.microsoft.com/office/drawing/2014/main" id="{C6FB1985-1C15-260B-1EBC-CE46E572D91F}"/>
              </a:ext>
            </a:extLst>
          </p:cNvPr>
          <p:cNvSpPr/>
          <p:nvPr/>
        </p:nvSpPr>
        <p:spPr>
          <a:xfrm>
            <a:off x="564070" y="2586346"/>
            <a:ext cx="1428760" cy="1905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Birim Eğitim Sorumlusu</a:t>
            </a:r>
          </a:p>
        </p:txBody>
      </p:sp>
      <p:sp>
        <p:nvSpPr>
          <p:cNvPr id="21" name="39 Yuvarlatılmış Dikdörtgen">
            <a:extLst>
              <a:ext uri="{FF2B5EF4-FFF2-40B4-BE49-F238E27FC236}">
                <a16:creationId xmlns:a16="http://schemas.microsoft.com/office/drawing/2014/main" id="{6254EE4F-EE17-824A-2899-DB13E921698E}"/>
              </a:ext>
            </a:extLst>
          </p:cNvPr>
          <p:cNvSpPr/>
          <p:nvPr/>
        </p:nvSpPr>
        <p:spPr>
          <a:xfrm>
            <a:off x="2641247" y="3939666"/>
            <a:ext cx="1571636" cy="1709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dirty="0"/>
              <a:t>Akreditasyon Sonuç Yazısı</a:t>
            </a:r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57BE5AED-4BF3-4346-B152-53182D622155}"/>
              </a:ext>
            </a:extLst>
          </p:cNvPr>
          <p:cNvSpPr txBox="1"/>
          <p:nvPr/>
        </p:nvSpPr>
        <p:spPr>
          <a:xfrm>
            <a:off x="1886378" y="1521140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0" name="Metin kutusu 79">
            <a:extLst>
              <a:ext uri="{FF2B5EF4-FFF2-40B4-BE49-F238E27FC236}">
                <a16:creationId xmlns:a16="http://schemas.microsoft.com/office/drawing/2014/main" id="{877AA643-8B53-4A51-BBF5-28D565B3DAF5}"/>
              </a:ext>
            </a:extLst>
          </p:cNvPr>
          <p:cNvSpPr txBox="1"/>
          <p:nvPr/>
        </p:nvSpPr>
        <p:spPr>
          <a:xfrm>
            <a:off x="3392401" y="1844534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81" name="Metin kutusu 80">
            <a:extLst>
              <a:ext uri="{FF2B5EF4-FFF2-40B4-BE49-F238E27FC236}">
                <a16:creationId xmlns:a16="http://schemas.microsoft.com/office/drawing/2014/main" id="{93196756-B03E-4FEB-9B54-2F9D0D39C49E}"/>
              </a:ext>
            </a:extLst>
          </p:cNvPr>
          <p:cNvSpPr txBox="1"/>
          <p:nvPr/>
        </p:nvSpPr>
        <p:spPr>
          <a:xfrm>
            <a:off x="1647814" y="3308197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Yetersiz</a:t>
            </a:r>
          </a:p>
        </p:txBody>
      </p:sp>
      <p:sp>
        <p:nvSpPr>
          <p:cNvPr id="82" name="Metin kutusu 81">
            <a:extLst>
              <a:ext uri="{FF2B5EF4-FFF2-40B4-BE49-F238E27FC236}">
                <a16:creationId xmlns:a16="http://schemas.microsoft.com/office/drawing/2014/main" id="{CD795529-82C4-462D-A7D7-4D4EA8F8143F}"/>
              </a:ext>
            </a:extLst>
          </p:cNvPr>
          <p:cNvSpPr txBox="1"/>
          <p:nvPr/>
        </p:nvSpPr>
        <p:spPr>
          <a:xfrm>
            <a:off x="3390119" y="3528382"/>
            <a:ext cx="1066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" dirty="0"/>
              <a:t>Yeterli</a:t>
            </a:r>
          </a:p>
        </p:txBody>
      </p:sp>
      <p:sp>
        <p:nvSpPr>
          <p:cNvPr id="78" name="3 Yuvarlatılmış Dikdörtgen">
            <a:extLst>
              <a:ext uri="{FF2B5EF4-FFF2-40B4-BE49-F238E27FC236}">
                <a16:creationId xmlns:a16="http://schemas.microsoft.com/office/drawing/2014/main" id="{2036DA26-6732-40E9-8562-1F6F98529B0A}"/>
              </a:ext>
            </a:extLst>
          </p:cNvPr>
          <p:cNvSpPr/>
          <p:nvPr/>
        </p:nvSpPr>
        <p:spPr>
          <a:xfrm>
            <a:off x="2446369" y="1009674"/>
            <a:ext cx="1973723" cy="3431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900" b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Ara İzlem ve Süreklilik Denetimi</a:t>
            </a:r>
            <a:r>
              <a:rPr lang="tr-TR" sz="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Yazısı</a:t>
            </a:r>
          </a:p>
          <a:p>
            <a:pPr algn="ctr"/>
            <a:r>
              <a:rPr lang="tr-TR" sz="900" dirty="0">
                <a:latin typeface="Calibri" panose="020F0502020204030204" pitchFamily="34" charset="0"/>
              </a:rPr>
              <a:t>Öz Değerlendirme Formu</a:t>
            </a:r>
            <a:endParaRPr lang="tr-TR" sz="200" dirty="0"/>
          </a:p>
        </p:txBody>
      </p:sp>
    </p:spTree>
    <p:extLst>
      <p:ext uri="{BB962C8B-B14F-4D97-AF65-F5344CB8AC3E}">
        <p14:creationId xmlns:p14="http://schemas.microsoft.com/office/powerpoint/2010/main" val="7450831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258</Words>
  <Application>Microsoft Macintosh PowerPoint</Application>
  <PresentationFormat>Ekran Gösterisi (4:3)</PresentationFormat>
  <Paragraphs>81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MEHMET_BOSNAK</dc:creator>
  <cp:lastModifiedBy>Ozlem Teksam</cp:lastModifiedBy>
  <cp:revision>53</cp:revision>
  <dcterms:created xsi:type="dcterms:W3CDTF">2024-03-20T10:31:28Z</dcterms:created>
  <dcterms:modified xsi:type="dcterms:W3CDTF">2026-03-24T06:39:35Z</dcterms:modified>
</cp:coreProperties>
</file>