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59"/>
  </p:notesMasterIdLst>
  <p:sldIdLst>
    <p:sldId id="256" r:id="rId5"/>
    <p:sldId id="257" r:id="rId6"/>
    <p:sldId id="260" r:id="rId7"/>
    <p:sldId id="265" r:id="rId8"/>
    <p:sldId id="303" r:id="rId9"/>
    <p:sldId id="266" r:id="rId10"/>
    <p:sldId id="281" r:id="rId11"/>
    <p:sldId id="282" r:id="rId12"/>
    <p:sldId id="285" r:id="rId13"/>
    <p:sldId id="286" r:id="rId14"/>
    <p:sldId id="311" r:id="rId15"/>
    <p:sldId id="310" r:id="rId16"/>
    <p:sldId id="309" r:id="rId17"/>
    <p:sldId id="308" r:id="rId18"/>
    <p:sldId id="307" r:id="rId19"/>
    <p:sldId id="323" r:id="rId20"/>
    <p:sldId id="264" r:id="rId21"/>
    <p:sldId id="305" r:id="rId22"/>
    <p:sldId id="259" r:id="rId23"/>
    <p:sldId id="261" r:id="rId24"/>
    <p:sldId id="262" r:id="rId25"/>
    <p:sldId id="304" r:id="rId26"/>
    <p:sldId id="312" r:id="rId27"/>
    <p:sldId id="317" r:id="rId28"/>
    <p:sldId id="316" r:id="rId29"/>
    <p:sldId id="315" r:id="rId30"/>
    <p:sldId id="314" r:id="rId31"/>
    <p:sldId id="313" r:id="rId32"/>
    <p:sldId id="267" r:id="rId33"/>
    <p:sldId id="288" r:id="rId34"/>
    <p:sldId id="289" r:id="rId35"/>
    <p:sldId id="290" r:id="rId36"/>
    <p:sldId id="291" r:id="rId37"/>
    <p:sldId id="292" r:id="rId38"/>
    <p:sldId id="293" r:id="rId39"/>
    <p:sldId id="294" r:id="rId40"/>
    <p:sldId id="295" r:id="rId41"/>
    <p:sldId id="319" r:id="rId42"/>
    <p:sldId id="296" r:id="rId43"/>
    <p:sldId id="297" r:id="rId44"/>
    <p:sldId id="298" r:id="rId45"/>
    <p:sldId id="299" r:id="rId46"/>
    <p:sldId id="300" r:id="rId47"/>
    <p:sldId id="322" r:id="rId48"/>
    <p:sldId id="301" r:id="rId49"/>
    <p:sldId id="302" r:id="rId50"/>
    <p:sldId id="318" r:id="rId51"/>
    <p:sldId id="321" r:id="rId52"/>
    <p:sldId id="287" r:id="rId53"/>
    <p:sldId id="324" r:id="rId54"/>
    <p:sldId id="280" r:id="rId55"/>
    <p:sldId id="284" r:id="rId56"/>
    <p:sldId id="325" r:id="rId57"/>
    <p:sldId id="326" r:id="rId5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1C136-D745-4F12-A40E-E3571B52711D}" vWet="8" dt="2023-04-07T21:41:37.319"/>
    <p1510:client id="{260F4110-EF62-D470-1B3E-FED920075610}" v="2026" dt="2023-04-08T12:24:44.226"/>
    <p1510:client id="{CB0802A3-6E0D-1592-4983-546159787F64}" v="321" dt="2023-04-08T06:52:30.080"/>
    <p1510:client id="{E8DC2D39-3FB3-8148-A980-856E8785AE7F}" v="5336" dt="2023-04-08T12:01:36.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392" y="-4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svg"/><Relationship Id="rId1" Type="http://schemas.openxmlformats.org/officeDocument/2006/relationships/image" Target="../media/image20.png"/><Relationship Id="rId6" Type="http://schemas.openxmlformats.org/officeDocument/2006/relationships/image" Target="../media/image28.svg"/><Relationship Id="rId5" Type="http://schemas.openxmlformats.org/officeDocument/2006/relationships/image" Target="../media/image22.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7CB5CF-F648-5844-B0BD-BD81E8C0D0F1}" type="doc">
      <dgm:prSet loTypeId="urn:microsoft.com/office/officeart/2008/layout/VerticalCurvedList" loCatId="" qsTypeId="urn:microsoft.com/office/officeart/2005/8/quickstyle/simple2" qsCatId="simple" csTypeId="urn:microsoft.com/office/officeart/2005/8/colors/colorful2" csCatId="colorful" phldr="1"/>
      <dgm:spPr/>
      <dgm:t>
        <a:bodyPr/>
        <a:lstStyle/>
        <a:p>
          <a:endParaRPr lang="tr-TR"/>
        </a:p>
      </dgm:t>
    </dgm:pt>
    <dgm:pt modelId="{BA67CC48-6740-104D-9D68-25D2B9593A57}">
      <dgm:prSet phldrT="[Metin]"/>
      <dgm:spPr/>
      <dgm:t>
        <a:bodyPr/>
        <a:lstStyle/>
        <a:p>
          <a:pPr>
            <a:lnSpc>
              <a:spcPct val="100000"/>
            </a:lnSpc>
          </a:pPr>
          <a:r>
            <a:rPr lang="tr-TR"/>
            <a:t>Topluluk temelli afet yönetimi: maruz kalanlar ve riski olanların politika oluşturma sürecine dahil olmaları</a:t>
          </a:r>
        </a:p>
      </dgm:t>
    </dgm:pt>
    <dgm:pt modelId="{9009532F-C1FF-D54A-A13E-4C3025A573A9}" type="parTrans" cxnId="{0F4053C1-329E-0F42-B81F-4FB004A2BD1C}">
      <dgm:prSet/>
      <dgm:spPr/>
      <dgm:t>
        <a:bodyPr/>
        <a:lstStyle/>
        <a:p>
          <a:endParaRPr lang="tr-TR"/>
        </a:p>
      </dgm:t>
    </dgm:pt>
    <dgm:pt modelId="{23357545-5DBE-EB41-AFA9-65B3133B2220}" type="sibTrans" cxnId="{0F4053C1-329E-0F42-B81F-4FB004A2BD1C}">
      <dgm:prSet/>
      <dgm:spPr/>
      <dgm:t>
        <a:bodyPr/>
        <a:lstStyle/>
        <a:p>
          <a:endParaRPr lang="tr-TR"/>
        </a:p>
      </dgm:t>
    </dgm:pt>
    <dgm:pt modelId="{36071B0C-FF8D-3B43-A8F7-40190A4E498E}">
      <dgm:prSet phldrT="[Metin]"/>
      <dgm:spPr/>
      <dgm:t>
        <a:bodyPr/>
        <a:lstStyle/>
        <a:p>
          <a:pPr>
            <a:lnSpc>
              <a:spcPct val="100000"/>
            </a:lnSpc>
          </a:pPr>
          <a:r>
            <a:rPr lang="tr-TR"/>
            <a:t>Bütünleşik afet yönetimi: Afet öncesi zarar azaltma, afet anından iyileşme süreçlerine kadar kriz yönetimine hazırlık çalışmaları </a:t>
          </a:r>
        </a:p>
      </dgm:t>
    </dgm:pt>
    <dgm:pt modelId="{F8351B2E-29C4-AB4B-B98A-F37BA19DFC8F}" type="parTrans" cxnId="{54C2C253-0192-5645-8D11-5390459784F7}">
      <dgm:prSet/>
      <dgm:spPr/>
      <dgm:t>
        <a:bodyPr/>
        <a:lstStyle/>
        <a:p>
          <a:endParaRPr lang="tr-TR"/>
        </a:p>
      </dgm:t>
    </dgm:pt>
    <dgm:pt modelId="{FE97EE8C-5E80-AC4B-8234-F2498DA2107B}" type="sibTrans" cxnId="{54C2C253-0192-5645-8D11-5390459784F7}">
      <dgm:prSet/>
      <dgm:spPr/>
      <dgm:t>
        <a:bodyPr/>
        <a:lstStyle/>
        <a:p>
          <a:endParaRPr lang="tr-TR"/>
        </a:p>
      </dgm:t>
    </dgm:pt>
    <dgm:pt modelId="{61421DC0-300A-744B-A3FD-06D513209A55}">
      <dgm:prSet phldrT="[Metin]"/>
      <dgm:spPr/>
      <dgm:t>
        <a:bodyPr/>
        <a:lstStyle/>
        <a:p>
          <a:pPr>
            <a:lnSpc>
              <a:spcPct val="100000"/>
            </a:lnSpc>
          </a:pPr>
          <a:r>
            <a:rPr lang="tr-TR"/>
            <a:t>Toplum tabanlı afet yönetim sistemi: halka kişisel korunma yollarının </a:t>
          </a:r>
          <a:r>
            <a:rPr lang="tr-TR" err="1"/>
            <a:t>aktarımıi</a:t>
          </a:r>
          <a:r>
            <a:rPr lang="tr-TR"/>
            <a:t> toplumda afet kültürünün yaygınlaştırılması, çok sektörlü örgütlenmeler</a:t>
          </a:r>
        </a:p>
      </dgm:t>
    </dgm:pt>
    <dgm:pt modelId="{5D3C7F2E-6CF5-634B-8CA6-DB597FFF6D0A}" type="parTrans" cxnId="{B9A58E21-639E-8946-9DEA-01594607EACE}">
      <dgm:prSet/>
      <dgm:spPr/>
      <dgm:t>
        <a:bodyPr/>
        <a:lstStyle/>
        <a:p>
          <a:endParaRPr lang="tr-TR"/>
        </a:p>
      </dgm:t>
    </dgm:pt>
    <dgm:pt modelId="{CCECA8FF-3F3B-AE4F-937D-E12D0998E8E4}" type="sibTrans" cxnId="{B9A58E21-639E-8946-9DEA-01594607EACE}">
      <dgm:prSet/>
      <dgm:spPr/>
      <dgm:t>
        <a:bodyPr/>
        <a:lstStyle/>
        <a:p>
          <a:endParaRPr lang="tr-TR"/>
        </a:p>
      </dgm:t>
    </dgm:pt>
    <dgm:pt modelId="{1A81F30E-5882-A446-9CF1-A721842C49B1}" type="pres">
      <dgm:prSet presAssocID="{A47CB5CF-F648-5844-B0BD-BD81E8C0D0F1}" presName="Name0" presStyleCnt="0">
        <dgm:presLayoutVars>
          <dgm:chMax val="7"/>
          <dgm:chPref val="7"/>
          <dgm:dir/>
        </dgm:presLayoutVars>
      </dgm:prSet>
      <dgm:spPr/>
      <dgm:t>
        <a:bodyPr/>
        <a:lstStyle/>
        <a:p>
          <a:endParaRPr lang="tr-TR"/>
        </a:p>
      </dgm:t>
    </dgm:pt>
    <dgm:pt modelId="{DED47E08-F46A-5F46-A4E9-EE7CE8DF64E9}" type="pres">
      <dgm:prSet presAssocID="{A47CB5CF-F648-5844-B0BD-BD81E8C0D0F1}" presName="Name1" presStyleCnt="0"/>
      <dgm:spPr/>
    </dgm:pt>
    <dgm:pt modelId="{8DF71737-8362-0D4D-828E-2236466CCC2D}" type="pres">
      <dgm:prSet presAssocID="{A47CB5CF-F648-5844-B0BD-BD81E8C0D0F1}" presName="cycle" presStyleCnt="0"/>
      <dgm:spPr/>
    </dgm:pt>
    <dgm:pt modelId="{2144EB33-D6C6-E843-8517-0861FC429A35}" type="pres">
      <dgm:prSet presAssocID="{A47CB5CF-F648-5844-B0BD-BD81E8C0D0F1}" presName="srcNode" presStyleLbl="node1" presStyleIdx="0" presStyleCnt="3"/>
      <dgm:spPr/>
    </dgm:pt>
    <dgm:pt modelId="{4DB38C77-84FE-8144-B0D8-BC0A3A53654A}" type="pres">
      <dgm:prSet presAssocID="{A47CB5CF-F648-5844-B0BD-BD81E8C0D0F1}" presName="conn" presStyleLbl="parChTrans1D2" presStyleIdx="0" presStyleCnt="1"/>
      <dgm:spPr/>
      <dgm:t>
        <a:bodyPr/>
        <a:lstStyle/>
        <a:p>
          <a:endParaRPr lang="tr-TR"/>
        </a:p>
      </dgm:t>
    </dgm:pt>
    <dgm:pt modelId="{5A702EC5-9A50-1147-B3BF-D937DB7BB1AC}" type="pres">
      <dgm:prSet presAssocID="{A47CB5CF-F648-5844-B0BD-BD81E8C0D0F1}" presName="extraNode" presStyleLbl="node1" presStyleIdx="0" presStyleCnt="3"/>
      <dgm:spPr/>
    </dgm:pt>
    <dgm:pt modelId="{446D1958-193F-B64D-B644-0FDAE79E69B0}" type="pres">
      <dgm:prSet presAssocID="{A47CB5CF-F648-5844-B0BD-BD81E8C0D0F1}" presName="dstNode" presStyleLbl="node1" presStyleIdx="0" presStyleCnt="3"/>
      <dgm:spPr/>
    </dgm:pt>
    <dgm:pt modelId="{5BEFA915-FF2D-FA4F-BAF2-6B6D23CE6F96}" type="pres">
      <dgm:prSet presAssocID="{BA67CC48-6740-104D-9D68-25D2B9593A57}" presName="text_1" presStyleLbl="node1" presStyleIdx="0" presStyleCnt="3">
        <dgm:presLayoutVars>
          <dgm:bulletEnabled val="1"/>
        </dgm:presLayoutVars>
      </dgm:prSet>
      <dgm:spPr/>
      <dgm:t>
        <a:bodyPr/>
        <a:lstStyle/>
        <a:p>
          <a:endParaRPr lang="tr-TR"/>
        </a:p>
      </dgm:t>
    </dgm:pt>
    <dgm:pt modelId="{86DCF06B-216C-864C-B731-60DFA989D0D0}" type="pres">
      <dgm:prSet presAssocID="{BA67CC48-6740-104D-9D68-25D2B9593A57}" presName="accent_1" presStyleCnt="0"/>
      <dgm:spPr/>
    </dgm:pt>
    <dgm:pt modelId="{563BA588-65CB-8A44-A924-682EB2172A56}" type="pres">
      <dgm:prSet presAssocID="{BA67CC48-6740-104D-9D68-25D2B9593A57}" presName="accentRepeatNode" presStyleLbl="solidFgAcc1" presStyleIdx="0" presStyleCnt="3"/>
      <dgm:spPr/>
    </dgm:pt>
    <dgm:pt modelId="{CD8D6EF9-5A97-2D43-BD85-08630FE456A9}" type="pres">
      <dgm:prSet presAssocID="{36071B0C-FF8D-3B43-A8F7-40190A4E498E}" presName="text_2" presStyleLbl="node1" presStyleIdx="1" presStyleCnt="3">
        <dgm:presLayoutVars>
          <dgm:bulletEnabled val="1"/>
        </dgm:presLayoutVars>
      </dgm:prSet>
      <dgm:spPr/>
      <dgm:t>
        <a:bodyPr/>
        <a:lstStyle/>
        <a:p>
          <a:endParaRPr lang="tr-TR"/>
        </a:p>
      </dgm:t>
    </dgm:pt>
    <dgm:pt modelId="{667145EA-AF0C-A940-85D5-3A73303A7798}" type="pres">
      <dgm:prSet presAssocID="{36071B0C-FF8D-3B43-A8F7-40190A4E498E}" presName="accent_2" presStyleCnt="0"/>
      <dgm:spPr/>
    </dgm:pt>
    <dgm:pt modelId="{57F5934F-6DC4-E041-A3C4-1F6343F4F367}" type="pres">
      <dgm:prSet presAssocID="{36071B0C-FF8D-3B43-A8F7-40190A4E498E}" presName="accentRepeatNode" presStyleLbl="solidFgAcc1" presStyleIdx="1" presStyleCnt="3"/>
      <dgm:spPr/>
    </dgm:pt>
    <dgm:pt modelId="{6A0CDCAA-AD13-CF45-A0AD-E740A823001B}" type="pres">
      <dgm:prSet presAssocID="{61421DC0-300A-744B-A3FD-06D513209A55}" presName="text_3" presStyleLbl="node1" presStyleIdx="2" presStyleCnt="3">
        <dgm:presLayoutVars>
          <dgm:bulletEnabled val="1"/>
        </dgm:presLayoutVars>
      </dgm:prSet>
      <dgm:spPr/>
      <dgm:t>
        <a:bodyPr/>
        <a:lstStyle/>
        <a:p>
          <a:endParaRPr lang="tr-TR"/>
        </a:p>
      </dgm:t>
    </dgm:pt>
    <dgm:pt modelId="{1D7B4F3E-3F80-1F49-9ED7-7C63637ABF0A}" type="pres">
      <dgm:prSet presAssocID="{61421DC0-300A-744B-A3FD-06D513209A55}" presName="accent_3" presStyleCnt="0"/>
      <dgm:spPr/>
    </dgm:pt>
    <dgm:pt modelId="{6004E774-8F58-F047-9A36-C18EFE3F9FE8}" type="pres">
      <dgm:prSet presAssocID="{61421DC0-300A-744B-A3FD-06D513209A55}" presName="accentRepeatNode" presStyleLbl="solidFgAcc1" presStyleIdx="2" presStyleCnt="3"/>
      <dgm:spPr/>
    </dgm:pt>
  </dgm:ptLst>
  <dgm:cxnLst>
    <dgm:cxn modelId="{B9A58E21-639E-8946-9DEA-01594607EACE}" srcId="{A47CB5CF-F648-5844-B0BD-BD81E8C0D0F1}" destId="{61421DC0-300A-744B-A3FD-06D513209A55}" srcOrd="2" destOrd="0" parTransId="{5D3C7F2E-6CF5-634B-8CA6-DB597FFF6D0A}" sibTransId="{CCECA8FF-3F3B-AE4F-937D-E12D0998E8E4}"/>
    <dgm:cxn modelId="{6518B8B8-9557-3D49-B612-6F5AC8E1A4EB}" type="presOf" srcId="{61421DC0-300A-744B-A3FD-06D513209A55}" destId="{6A0CDCAA-AD13-CF45-A0AD-E740A823001B}" srcOrd="0" destOrd="0" presId="urn:microsoft.com/office/officeart/2008/layout/VerticalCurvedList"/>
    <dgm:cxn modelId="{54C2C253-0192-5645-8D11-5390459784F7}" srcId="{A47CB5CF-F648-5844-B0BD-BD81E8C0D0F1}" destId="{36071B0C-FF8D-3B43-A8F7-40190A4E498E}" srcOrd="1" destOrd="0" parTransId="{F8351B2E-29C4-AB4B-B98A-F37BA19DFC8F}" sibTransId="{FE97EE8C-5E80-AC4B-8234-F2498DA2107B}"/>
    <dgm:cxn modelId="{3CF2476C-1C80-8F4C-ABD1-62801F742F3D}" type="presOf" srcId="{BA67CC48-6740-104D-9D68-25D2B9593A57}" destId="{5BEFA915-FF2D-FA4F-BAF2-6B6D23CE6F96}" srcOrd="0" destOrd="0" presId="urn:microsoft.com/office/officeart/2008/layout/VerticalCurvedList"/>
    <dgm:cxn modelId="{0278C784-19DF-2945-B417-8C1FDCA185CB}" type="presOf" srcId="{36071B0C-FF8D-3B43-A8F7-40190A4E498E}" destId="{CD8D6EF9-5A97-2D43-BD85-08630FE456A9}" srcOrd="0" destOrd="0" presId="urn:microsoft.com/office/officeart/2008/layout/VerticalCurvedList"/>
    <dgm:cxn modelId="{0F4053C1-329E-0F42-B81F-4FB004A2BD1C}" srcId="{A47CB5CF-F648-5844-B0BD-BD81E8C0D0F1}" destId="{BA67CC48-6740-104D-9D68-25D2B9593A57}" srcOrd="0" destOrd="0" parTransId="{9009532F-C1FF-D54A-A13E-4C3025A573A9}" sibTransId="{23357545-5DBE-EB41-AFA9-65B3133B2220}"/>
    <dgm:cxn modelId="{010DD44C-7EB3-8C4C-83C5-3341ED36E5D4}" type="presOf" srcId="{23357545-5DBE-EB41-AFA9-65B3133B2220}" destId="{4DB38C77-84FE-8144-B0D8-BC0A3A53654A}" srcOrd="0" destOrd="0" presId="urn:microsoft.com/office/officeart/2008/layout/VerticalCurvedList"/>
    <dgm:cxn modelId="{96118A75-C35A-1C49-A19D-6DF2591ECCC3}" type="presOf" srcId="{A47CB5CF-F648-5844-B0BD-BD81E8C0D0F1}" destId="{1A81F30E-5882-A446-9CF1-A721842C49B1}" srcOrd="0" destOrd="0" presId="urn:microsoft.com/office/officeart/2008/layout/VerticalCurvedList"/>
    <dgm:cxn modelId="{2CCA8E35-5A7F-804A-8D26-43EB84C01E0B}" type="presParOf" srcId="{1A81F30E-5882-A446-9CF1-A721842C49B1}" destId="{DED47E08-F46A-5F46-A4E9-EE7CE8DF64E9}" srcOrd="0" destOrd="0" presId="urn:microsoft.com/office/officeart/2008/layout/VerticalCurvedList"/>
    <dgm:cxn modelId="{DD414123-06AF-764B-9A18-9ACC7070DD36}" type="presParOf" srcId="{DED47E08-F46A-5F46-A4E9-EE7CE8DF64E9}" destId="{8DF71737-8362-0D4D-828E-2236466CCC2D}" srcOrd="0" destOrd="0" presId="urn:microsoft.com/office/officeart/2008/layout/VerticalCurvedList"/>
    <dgm:cxn modelId="{DC8C05E4-5C9A-1E48-B729-7BB2E86CDF76}" type="presParOf" srcId="{8DF71737-8362-0D4D-828E-2236466CCC2D}" destId="{2144EB33-D6C6-E843-8517-0861FC429A35}" srcOrd="0" destOrd="0" presId="urn:microsoft.com/office/officeart/2008/layout/VerticalCurvedList"/>
    <dgm:cxn modelId="{9589E694-A1C2-A549-BE3B-CF85C9C12141}" type="presParOf" srcId="{8DF71737-8362-0D4D-828E-2236466CCC2D}" destId="{4DB38C77-84FE-8144-B0D8-BC0A3A53654A}" srcOrd="1" destOrd="0" presId="urn:microsoft.com/office/officeart/2008/layout/VerticalCurvedList"/>
    <dgm:cxn modelId="{2A820E75-A8FE-6149-85FE-5C4DE02F7940}" type="presParOf" srcId="{8DF71737-8362-0D4D-828E-2236466CCC2D}" destId="{5A702EC5-9A50-1147-B3BF-D937DB7BB1AC}" srcOrd="2" destOrd="0" presId="urn:microsoft.com/office/officeart/2008/layout/VerticalCurvedList"/>
    <dgm:cxn modelId="{7A2810BC-5A47-0E43-AC4C-333948C72FCA}" type="presParOf" srcId="{8DF71737-8362-0D4D-828E-2236466CCC2D}" destId="{446D1958-193F-B64D-B644-0FDAE79E69B0}" srcOrd="3" destOrd="0" presId="urn:microsoft.com/office/officeart/2008/layout/VerticalCurvedList"/>
    <dgm:cxn modelId="{C5A24E70-5B7C-8945-9528-83C9815BBA29}" type="presParOf" srcId="{DED47E08-F46A-5F46-A4E9-EE7CE8DF64E9}" destId="{5BEFA915-FF2D-FA4F-BAF2-6B6D23CE6F96}" srcOrd="1" destOrd="0" presId="urn:microsoft.com/office/officeart/2008/layout/VerticalCurvedList"/>
    <dgm:cxn modelId="{E0565163-553A-8F4C-A34D-1092FD281FF0}" type="presParOf" srcId="{DED47E08-F46A-5F46-A4E9-EE7CE8DF64E9}" destId="{86DCF06B-216C-864C-B731-60DFA989D0D0}" srcOrd="2" destOrd="0" presId="urn:microsoft.com/office/officeart/2008/layout/VerticalCurvedList"/>
    <dgm:cxn modelId="{A372D312-8C9F-9C49-B18F-CDE6AD0E7FCE}" type="presParOf" srcId="{86DCF06B-216C-864C-B731-60DFA989D0D0}" destId="{563BA588-65CB-8A44-A924-682EB2172A56}" srcOrd="0" destOrd="0" presId="urn:microsoft.com/office/officeart/2008/layout/VerticalCurvedList"/>
    <dgm:cxn modelId="{D0C3F030-373D-4948-B79F-F8E09A09BA93}" type="presParOf" srcId="{DED47E08-F46A-5F46-A4E9-EE7CE8DF64E9}" destId="{CD8D6EF9-5A97-2D43-BD85-08630FE456A9}" srcOrd="3" destOrd="0" presId="urn:microsoft.com/office/officeart/2008/layout/VerticalCurvedList"/>
    <dgm:cxn modelId="{6CF27323-28C3-034B-9496-60CEF01083B9}" type="presParOf" srcId="{DED47E08-F46A-5F46-A4E9-EE7CE8DF64E9}" destId="{667145EA-AF0C-A940-85D5-3A73303A7798}" srcOrd="4" destOrd="0" presId="urn:microsoft.com/office/officeart/2008/layout/VerticalCurvedList"/>
    <dgm:cxn modelId="{11C532A7-7026-3042-B3BE-0BC285C3DB6A}" type="presParOf" srcId="{667145EA-AF0C-A940-85D5-3A73303A7798}" destId="{57F5934F-6DC4-E041-A3C4-1F6343F4F367}" srcOrd="0" destOrd="0" presId="urn:microsoft.com/office/officeart/2008/layout/VerticalCurvedList"/>
    <dgm:cxn modelId="{02C6A075-AAE0-B14B-BD5D-DA75CB36F3AB}" type="presParOf" srcId="{DED47E08-F46A-5F46-A4E9-EE7CE8DF64E9}" destId="{6A0CDCAA-AD13-CF45-A0AD-E740A823001B}" srcOrd="5" destOrd="0" presId="urn:microsoft.com/office/officeart/2008/layout/VerticalCurvedList"/>
    <dgm:cxn modelId="{57457F42-DC2B-C343-BC7F-A704EEF23784}" type="presParOf" srcId="{DED47E08-F46A-5F46-A4E9-EE7CE8DF64E9}" destId="{1D7B4F3E-3F80-1F49-9ED7-7C63637ABF0A}" srcOrd="6" destOrd="0" presId="urn:microsoft.com/office/officeart/2008/layout/VerticalCurvedList"/>
    <dgm:cxn modelId="{6DF2A9EE-42B0-3A44-A9DD-AEDBFEAC4ECB}" type="presParOf" srcId="{1D7B4F3E-3F80-1F49-9ED7-7C63637ABF0A}" destId="{6004E774-8F58-F047-9A36-C18EFE3F9FE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27329C-7813-7A4A-9601-CECBEF7AE5B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tr-TR"/>
        </a:p>
      </dgm:t>
    </dgm:pt>
    <dgm:pt modelId="{97A93DAF-57F9-4C48-A623-DB2F8C3200C0}">
      <dgm:prSet phldrT="[Metin]"/>
      <dgm:spPr/>
      <dgm:t>
        <a:bodyPr/>
        <a:lstStyle/>
        <a:p>
          <a:pPr>
            <a:lnSpc>
              <a:spcPct val="100000"/>
            </a:lnSpc>
          </a:pPr>
          <a:r>
            <a:rPr lang="tr-TR"/>
            <a:t>Risk yönetimi</a:t>
          </a:r>
        </a:p>
      </dgm:t>
    </dgm:pt>
    <dgm:pt modelId="{E528501A-DEDC-1C49-BA75-C015F6B24201}" type="parTrans" cxnId="{E80C8F8D-DCC8-6C4B-865A-968B9B8FB7CC}">
      <dgm:prSet/>
      <dgm:spPr/>
      <dgm:t>
        <a:bodyPr/>
        <a:lstStyle/>
        <a:p>
          <a:endParaRPr lang="tr-TR"/>
        </a:p>
      </dgm:t>
    </dgm:pt>
    <dgm:pt modelId="{DC2043EC-0863-424E-A946-ACE8CA6E050A}" type="sibTrans" cxnId="{E80C8F8D-DCC8-6C4B-865A-968B9B8FB7CC}">
      <dgm:prSet/>
      <dgm:spPr/>
      <dgm:t>
        <a:bodyPr/>
        <a:lstStyle/>
        <a:p>
          <a:endParaRPr lang="tr-TR"/>
        </a:p>
      </dgm:t>
    </dgm:pt>
    <dgm:pt modelId="{AD6D8D54-78A5-984A-A088-74FFABF82170}">
      <dgm:prSet phldrT="[Metin]"/>
      <dgm:spPr/>
      <dgm:t>
        <a:bodyPr/>
        <a:lstStyle/>
        <a:p>
          <a:pPr>
            <a:lnSpc>
              <a:spcPct val="100000"/>
            </a:lnSpc>
          </a:pPr>
          <a:r>
            <a:rPr lang="tr-TR"/>
            <a:t>Risk analizi ve zarar azaltma evresi</a:t>
          </a:r>
        </a:p>
      </dgm:t>
    </dgm:pt>
    <dgm:pt modelId="{45B4FB8C-FA17-3845-B71D-74C5672810DC}" type="parTrans" cxnId="{57366881-E11D-EC47-BD01-ED17370F4948}">
      <dgm:prSet/>
      <dgm:spPr/>
      <dgm:t>
        <a:bodyPr/>
        <a:lstStyle/>
        <a:p>
          <a:endParaRPr lang="tr-TR"/>
        </a:p>
      </dgm:t>
    </dgm:pt>
    <dgm:pt modelId="{3F576B6B-C24C-154E-9724-BF5ED2CD5D0D}" type="sibTrans" cxnId="{57366881-E11D-EC47-BD01-ED17370F4948}">
      <dgm:prSet/>
      <dgm:spPr/>
      <dgm:t>
        <a:bodyPr/>
        <a:lstStyle/>
        <a:p>
          <a:endParaRPr lang="tr-TR"/>
        </a:p>
      </dgm:t>
    </dgm:pt>
    <dgm:pt modelId="{1C162EFF-7610-1943-8308-C9E1B572AAB6}">
      <dgm:prSet phldrT="[Metin]"/>
      <dgm:spPr/>
      <dgm:t>
        <a:bodyPr/>
        <a:lstStyle/>
        <a:p>
          <a:pPr>
            <a:lnSpc>
              <a:spcPct val="100000"/>
            </a:lnSpc>
          </a:pPr>
          <a:r>
            <a:rPr lang="tr-TR"/>
            <a:t>Hazırlık evresi </a:t>
          </a:r>
        </a:p>
      </dgm:t>
    </dgm:pt>
    <dgm:pt modelId="{5ED3D96F-244A-BA48-9EA9-B31A75EDB58B}" type="parTrans" cxnId="{61AC144B-FE5B-724B-966A-F885E6A912A6}">
      <dgm:prSet/>
      <dgm:spPr/>
      <dgm:t>
        <a:bodyPr/>
        <a:lstStyle/>
        <a:p>
          <a:endParaRPr lang="tr-TR"/>
        </a:p>
      </dgm:t>
    </dgm:pt>
    <dgm:pt modelId="{A77357F0-D24E-EB4E-AD11-E93F1E5CC6B3}" type="sibTrans" cxnId="{61AC144B-FE5B-724B-966A-F885E6A912A6}">
      <dgm:prSet/>
      <dgm:spPr/>
      <dgm:t>
        <a:bodyPr/>
        <a:lstStyle/>
        <a:p>
          <a:endParaRPr lang="tr-TR"/>
        </a:p>
      </dgm:t>
    </dgm:pt>
    <dgm:pt modelId="{672BB139-5AA6-45BA-B767-A63C3CC2155E}" type="pres">
      <dgm:prSet presAssocID="{ED27329C-7813-7A4A-9601-CECBEF7AE5BB}" presName="root" presStyleCnt="0">
        <dgm:presLayoutVars>
          <dgm:dir/>
          <dgm:resizeHandles val="exact"/>
        </dgm:presLayoutVars>
      </dgm:prSet>
      <dgm:spPr/>
      <dgm:t>
        <a:bodyPr/>
        <a:lstStyle/>
        <a:p>
          <a:endParaRPr lang="tr-TR"/>
        </a:p>
      </dgm:t>
    </dgm:pt>
    <dgm:pt modelId="{D2C134DD-C548-4283-AD2C-3A4DEAE7D9C6}" type="pres">
      <dgm:prSet presAssocID="{97A93DAF-57F9-4C48-A623-DB2F8C3200C0}" presName="compNode" presStyleCnt="0"/>
      <dgm:spPr/>
    </dgm:pt>
    <dgm:pt modelId="{2BAAFA5F-27FC-4D69-BBE9-B480F97BB596}" type="pres">
      <dgm:prSet presAssocID="{97A93DAF-57F9-4C48-A623-DB2F8C3200C0}" presName="bgRect" presStyleLbl="bgShp" presStyleIdx="0" presStyleCnt="3"/>
      <dgm:spPr/>
    </dgm:pt>
    <dgm:pt modelId="{7D7BA277-0939-4688-8C77-BE21DCA1E50E}" type="pres">
      <dgm:prSet presAssocID="{97A93DAF-57F9-4C48-A623-DB2F8C3200C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tr-TR"/>
        </a:p>
      </dgm:t>
      <dgm:extLst>
        <a:ext uri="{E40237B7-FDA0-4F09-8148-C483321AD2D9}">
          <dgm14:cNvPr xmlns:dgm14="http://schemas.microsoft.com/office/drawing/2010/diagram" id="0" name="" descr="Uyarı"/>
        </a:ext>
      </dgm:extLst>
    </dgm:pt>
    <dgm:pt modelId="{2B704BA3-F90E-4CFA-95F3-DEF44B8F755A}" type="pres">
      <dgm:prSet presAssocID="{97A93DAF-57F9-4C48-A623-DB2F8C3200C0}" presName="spaceRect" presStyleCnt="0"/>
      <dgm:spPr/>
    </dgm:pt>
    <dgm:pt modelId="{8B23CB90-567A-4CD8-80F8-D37CFBDE5EB7}" type="pres">
      <dgm:prSet presAssocID="{97A93DAF-57F9-4C48-A623-DB2F8C3200C0}" presName="parTx" presStyleLbl="revTx" presStyleIdx="0" presStyleCnt="3">
        <dgm:presLayoutVars>
          <dgm:chMax val="0"/>
          <dgm:chPref val="0"/>
        </dgm:presLayoutVars>
      </dgm:prSet>
      <dgm:spPr/>
      <dgm:t>
        <a:bodyPr/>
        <a:lstStyle/>
        <a:p>
          <a:endParaRPr lang="tr-TR"/>
        </a:p>
      </dgm:t>
    </dgm:pt>
    <dgm:pt modelId="{E3C58FF7-F59B-407B-BCBA-C8EEB18688DC}" type="pres">
      <dgm:prSet presAssocID="{DC2043EC-0863-424E-A946-ACE8CA6E050A}" presName="sibTrans" presStyleCnt="0"/>
      <dgm:spPr/>
    </dgm:pt>
    <dgm:pt modelId="{713C565F-D5F6-4062-876E-C9A085517B8F}" type="pres">
      <dgm:prSet presAssocID="{AD6D8D54-78A5-984A-A088-74FFABF82170}" presName="compNode" presStyleCnt="0"/>
      <dgm:spPr/>
    </dgm:pt>
    <dgm:pt modelId="{EB7EA171-0D4B-4C6A-9AAE-8F349504CB42}" type="pres">
      <dgm:prSet presAssocID="{AD6D8D54-78A5-984A-A088-74FFABF82170}" presName="bgRect" presStyleLbl="bgShp" presStyleIdx="1" presStyleCnt="3"/>
      <dgm:spPr/>
    </dgm:pt>
    <dgm:pt modelId="{E82C7965-E205-484C-A44A-CA491BA53D13}" type="pres">
      <dgm:prSet presAssocID="{AD6D8D54-78A5-984A-A088-74FFABF82170}"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tr-TR"/>
        </a:p>
      </dgm:t>
      <dgm:extLst>
        <a:ext uri="{E40237B7-FDA0-4F09-8148-C483321AD2D9}">
          <dgm14:cNvPr xmlns:dgm14="http://schemas.microsoft.com/office/drawing/2010/diagram" id="0" name="" descr="Downward trend"/>
        </a:ext>
      </dgm:extLst>
    </dgm:pt>
    <dgm:pt modelId="{03CE342E-BCD9-494D-963D-C39A8DB524C8}" type="pres">
      <dgm:prSet presAssocID="{AD6D8D54-78A5-984A-A088-74FFABF82170}" presName="spaceRect" presStyleCnt="0"/>
      <dgm:spPr/>
    </dgm:pt>
    <dgm:pt modelId="{097A0103-A6B1-4270-85B0-CC5183356116}" type="pres">
      <dgm:prSet presAssocID="{AD6D8D54-78A5-984A-A088-74FFABF82170}" presName="parTx" presStyleLbl="revTx" presStyleIdx="1" presStyleCnt="3">
        <dgm:presLayoutVars>
          <dgm:chMax val="0"/>
          <dgm:chPref val="0"/>
        </dgm:presLayoutVars>
      </dgm:prSet>
      <dgm:spPr/>
      <dgm:t>
        <a:bodyPr/>
        <a:lstStyle/>
        <a:p>
          <a:endParaRPr lang="tr-TR"/>
        </a:p>
      </dgm:t>
    </dgm:pt>
    <dgm:pt modelId="{B89B211C-03FF-4C30-B008-B231B6D4AE60}" type="pres">
      <dgm:prSet presAssocID="{3F576B6B-C24C-154E-9724-BF5ED2CD5D0D}" presName="sibTrans" presStyleCnt="0"/>
      <dgm:spPr/>
    </dgm:pt>
    <dgm:pt modelId="{3F8EFD2A-3B78-4905-881B-AB62E71FB6BF}" type="pres">
      <dgm:prSet presAssocID="{1C162EFF-7610-1943-8308-C9E1B572AAB6}" presName="compNode" presStyleCnt="0"/>
      <dgm:spPr/>
    </dgm:pt>
    <dgm:pt modelId="{38DEBF11-2C08-4143-9C3D-8B5F52529F85}" type="pres">
      <dgm:prSet presAssocID="{1C162EFF-7610-1943-8308-C9E1B572AAB6}" presName="bgRect" presStyleLbl="bgShp" presStyleIdx="2" presStyleCnt="3"/>
      <dgm:spPr/>
    </dgm:pt>
    <dgm:pt modelId="{6E899862-5968-46BB-881A-5709893D3EC7}" type="pres">
      <dgm:prSet presAssocID="{1C162EFF-7610-1943-8308-C9E1B572AAB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tr-TR"/>
        </a:p>
      </dgm:t>
      <dgm:extLst>
        <a:ext uri="{E40237B7-FDA0-4F09-8148-C483321AD2D9}">
          <dgm14:cNvPr xmlns:dgm14="http://schemas.microsoft.com/office/drawing/2010/diagram" id="0" name="" descr="Onay işareti"/>
        </a:ext>
      </dgm:extLst>
    </dgm:pt>
    <dgm:pt modelId="{AB33134C-3DC9-4C7B-B254-43F54242F9F8}" type="pres">
      <dgm:prSet presAssocID="{1C162EFF-7610-1943-8308-C9E1B572AAB6}" presName="spaceRect" presStyleCnt="0"/>
      <dgm:spPr/>
    </dgm:pt>
    <dgm:pt modelId="{BCC0A65E-F3B0-416B-BB33-EEF4AF8425D1}" type="pres">
      <dgm:prSet presAssocID="{1C162EFF-7610-1943-8308-C9E1B572AAB6}" presName="parTx" presStyleLbl="revTx" presStyleIdx="2" presStyleCnt="3">
        <dgm:presLayoutVars>
          <dgm:chMax val="0"/>
          <dgm:chPref val="0"/>
        </dgm:presLayoutVars>
      </dgm:prSet>
      <dgm:spPr/>
      <dgm:t>
        <a:bodyPr/>
        <a:lstStyle/>
        <a:p>
          <a:endParaRPr lang="tr-TR"/>
        </a:p>
      </dgm:t>
    </dgm:pt>
  </dgm:ptLst>
  <dgm:cxnLst>
    <dgm:cxn modelId="{57366881-E11D-EC47-BD01-ED17370F4948}" srcId="{ED27329C-7813-7A4A-9601-CECBEF7AE5BB}" destId="{AD6D8D54-78A5-984A-A088-74FFABF82170}" srcOrd="1" destOrd="0" parTransId="{45B4FB8C-FA17-3845-B71D-74C5672810DC}" sibTransId="{3F576B6B-C24C-154E-9724-BF5ED2CD5D0D}"/>
    <dgm:cxn modelId="{3DBEE51A-95C6-5144-B2CC-AC06BAC68EA7}" type="presOf" srcId="{1C162EFF-7610-1943-8308-C9E1B572AAB6}" destId="{BCC0A65E-F3B0-416B-BB33-EEF4AF8425D1}" srcOrd="0" destOrd="0" presId="urn:microsoft.com/office/officeart/2018/2/layout/IconVerticalSolidList"/>
    <dgm:cxn modelId="{E80C8F8D-DCC8-6C4B-865A-968B9B8FB7CC}" srcId="{ED27329C-7813-7A4A-9601-CECBEF7AE5BB}" destId="{97A93DAF-57F9-4C48-A623-DB2F8C3200C0}" srcOrd="0" destOrd="0" parTransId="{E528501A-DEDC-1C49-BA75-C015F6B24201}" sibTransId="{DC2043EC-0863-424E-A946-ACE8CA6E050A}"/>
    <dgm:cxn modelId="{EA3237DD-2F4F-4048-BBA6-FE1C64B8DA4A}" type="presOf" srcId="{ED27329C-7813-7A4A-9601-CECBEF7AE5BB}" destId="{672BB139-5AA6-45BA-B767-A63C3CC2155E}" srcOrd="0" destOrd="0" presId="urn:microsoft.com/office/officeart/2018/2/layout/IconVerticalSolidList"/>
    <dgm:cxn modelId="{61AC144B-FE5B-724B-966A-F885E6A912A6}" srcId="{ED27329C-7813-7A4A-9601-CECBEF7AE5BB}" destId="{1C162EFF-7610-1943-8308-C9E1B572AAB6}" srcOrd="2" destOrd="0" parTransId="{5ED3D96F-244A-BA48-9EA9-B31A75EDB58B}" sibTransId="{A77357F0-D24E-EB4E-AD11-E93F1E5CC6B3}"/>
    <dgm:cxn modelId="{8E41A34D-FD79-E54B-BA66-55BA637993F8}" type="presOf" srcId="{AD6D8D54-78A5-984A-A088-74FFABF82170}" destId="{097A0103-A6B1-4270-85B0-CC5183356116}" srcOrd="0" destOrd="0" presId="urn:microsoft.com/office/officeart/2018/2/layout/IconVerticalSolidList"/>
    <dgm:cxn modelId="{2F1ED64D-52A1-2F43-94A2-EA23123D9CA0}" type="presOf" srcId="{97A93DAF-57F9-4C48-A623-DB2F8C3200C0}" destId="{8B23CB90-567A-4CD8-80F8-D37CFBDE5EB7}" srcOrd="0" destOrd="0" presId="urn:microsoft.com/office/officeart/2018/2/layout/IconVerticalSolidList"/>
    <dgm:cxn modelId="{BC24E578-1F4B-E749-B2BE-ECE150CDC07A}" type="presParOf" srcId="{672BB139-5AA6-45BA-B767-A63C3CC2155E}" destId="{D2C134DD-C548-4283-AD2C-3A4DEAE7D9C6}" srcOrd="0" destOrd="0" presId="urn:microsoft.com/office/officeart/2018/2/layout/IconVerticalSolidList"/>
    <dgm:cxn modelId="{CF9AE100-32DD-2E48-874A-8A9A486B9066}" type="presParOf" srcId="{D2C134DD-C548-4283-AD2C-3A4DEAE7D9C6}" destId="{2BAAFA5F-27FC-4D69-BBE9-B480F97BB596}" srcOrd="0" destOrd="0" presId="urn:microsoft.com/office/officeart/2018/2/layout/IconVerticalSolidList"/>
    <dgm:cxn modelId="{4BED7631-38F7-8548-B5D8-47605F16D5E0}" type="presParOf" srcId="{D2C134DD-C548-4283-AD2C-3A4DEAE7D9C6}" destId="{7D7BA277-0939-4688-8C77-BE21DCA1E50E}" srcOrd="1" destOrd="0" presId="urn:microsoft.com/office/officeart/2018/2/layout/IconVerticalSolidList"/>
    <dgm:cxn modelId="{648EE2C6-C667-8148-A082-457A7BB62E02}" type="presParOf" srcId="{D2C134DD-C548-4283-AD2C-3A4DEAE7D9C6}" destId="{2B704BA3-F90E-4CFA-95F3-DEF44B8F755A}" srcOrd="2" destOrd="0" presId="urn:microsoft.com/office/officeart/2018/2/layout/IconVerticalSolidList"/>
    <dgm:cxn modelId="{A2EE5C2B-B77F-A647-A309-64962DAA1BB0}" type="presParOf" srcId="{D2C134DD-C548-4283-AD2C-3A4DEAE7D9C6}" destId="{8B23CB90-567A-4CD8-80F8-D37CFBDE5EB7}" srcOrd="3" destOrd="0" presId="urn:microsoft.com/office/officeart/2018/2/layout/IconVerticalSolidList"/>
    <dgm:cxn modelId="{5038844C-3B28-CB4B-863A-EE72F0A97210}" type="presParOf" srcId="{672BB139-5AA6-45BA-B767-A63C3CC2155E}" destId="{E3C58FF7-F59B-407B-BCBA-C8EEB18688DC}" srcOrd="1" destOrd="0" presId="urn:microsoft.com/office/officeart/2018/2/layout/IconVerticalSolidList"/>
    <dgm:cxn modelId="{DDDA82E2-E9C9-0048-9B17-6F3CB455B2C9}" type="presParOf" srcId="{672BB139-5AA6-45BA-B767-A63C3CC2155E}" destId="{713C565F-D5F6-4062-876E-C9A085517B8F}" srcOrd="2" destOrd="0" presId="urn:microsoft.com/office/officeart/2018/2/layout/IconVerticalSolidList"/>
    <dgm:cxn modelId="{53897139-95E9-664A-8DE2-B05EBD9CBA0C}" type="presParOf" srcId="{713C565F-D5F6-4062-876E-C9A085517B8F}" destId="{EB7EA171-0D4B-4C6A-9AAE-8F349504CB42}" srcOrd="0" destOrd="0" presId="urn:microsoft.com/office/officeart/2018/2/layout/IconVerticalSolidList"/>
    <dgm:cxn modelId="{3C11783A-D996-9A45-8EF7-3C4B410BBFFD}" type="presParOf" srcId="{713C565F-D5F6-4062-876E-C9A085517B8F}" destId="{E82C7965-E205-484C-A44A-CA491BA53D13}" srcOrd="1" destOrd="0" presId="urn:microsoft.com/office/officeart/2018/2/layout/IconVerticalSolidList"/>
    <dgm:cxn modelId="{08C3A87C-E5D7-6C42-844F-5C7FEBCDDEB3}" type="presParOf" srcId="{713C565F-D5F6-4062-876E-C9A085517B8F}" destId="{03CE342E-BCD9-494D-963D-C39A8DB524C8}" srcOrd="2" destOrd="0" presId="urn:microsoft.com/office/officeart/2018/2/layout/IconVerticalSolidList"/>
    <dgm:cxn modelId="{1CE96F49-6E8C-7F46-984F-B6B62D075328}" type="presParOf" srcId="{713C565F-D5F6-4062-876E-C9A085517B8F}" destId="{097A0103-A6B1-4270-85B0-CC5183356116}" srcOrd="3" destOrd="0" presId="urn:microsoft.com/office/officeart/2018/2/layout/IconVerticalSolidList"/>
    <dgm:cxn modelId="{46284601-C49D-F549-B228-013F0FB72066}" type="presParOf" srcId="{672BB139-5AA6-45BA-B767-A63C3CC2155E}" destId="{B89B211C-03FF-4C30-B008-B231B6D4AE60}" srcOrd="3" destOrd="0" presId="urn:microsoft.com/office/officeart/2018/2/layout/IconVerticalSolidList"/>
    <dgm:cxn modelId="{CD7468BA-75E2-0E42-A304-792D54BCC9AC}" type="presParOf" srcId="{672BB139-5AA6-45BA-B767-A63C3CC2155E}" destId="{3F8EFD2A-3B78-4905-881B-AB62E71FB6BF}" srcOrd="4" destOrd="0" presId="urn:microsoft.com/office/officeart/2018/2/layout/IconVerticalSolidList"/>
    <dgm:cxn modelId="{6EE6B2AF-F95D-4B43-937F-CFA86D94694F}" type="presParOf" srcId="{3F8EFD2A-3B78-4905-881B-AB62E71FB6BF}" destId="{38DEBF11-2C08-4143-9C3D-8B5F52529F85}" srcOrd="0" destOrd="0" presId="urn:microsoft.com/office/officeart/2018/2/layout/IconVerticalSolidList"/>
    <dgm:cxn modelId="{5583C8DD-801A-0145-8439-60901C023955}" type="presParOf" srcId="{3F8EFD2A-3B78-4905-881B-AB62E71FB6BF}" destId="{6E899862-5968-46BB-881A-5709893D3EC7}" srcOrd="1" destOrd="0" presId="urn:microsoft.com/office/officeart/2018/2/layout/IconVerticalSolidList"/>
    <dgm:cxn modelId="{C4F37F0C-6377-D346-8149-90A874C6B514}" type="presParOf" srcId="{3F8EFD2A-3B78-4905-881B-AB62E71FB6BF}" destId="{AB33134C-3DC9-4C7B-B254-43F54242F9F8}" srcOrd="2" destOrd="0" presId="urn:microsoft.com/office/officeart/2018/2/layout/IconVerticalSolidList"/>
    <dgm:cxn modelId="{5E30AD43-AC97-E047-AE12-A55F828EC40E}" type="presParOf" srcId="{3F8EFD2A-3B78-4905-881B-AB62E71FB6BF}" destId="{BCC0A65E-F3B0-416B-BB33-EEF4AF8425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A9D586-29E4-8441-9845-475F5B431C08}" type="doc">
      <dgm:prSet loTypeId="urn:microsoft.com/office/officeart/2005/8/layout/process5" loCatId="" qsTypeId="urn:microsoft.com/office/officeart/2005/8/quickstyle/simple1" qsCatId="simple" csTypeId="urn:microsoft.com/office/officeart/2005/8/colors/colorful5" csCatId="colorful" phldr="1"/>
      <dgm:spPr/>
      <dgm:t>
        <a:bodyPr/>
        <a:lstStyle/>
        <a:p>
          <a:endParaRPr lang="tr-TR"/>
        </a:p>
      </dgm:t>
    </dgm:pt>
    <dgm:pt modelId="{14361FFB-63B1-F84A-B861-A596270F0A64}">
      <dgm:prSet phldrT="[Metin]"/>
      <dgm:spPr/>
      <dgm:t>
        <a:bodyPr/>
        <a:lstStyle/>
        <a:p>
          <a:r>
            <a:rPr lang="tr-TR"/>
            <a:t>Kriz yönetimi</a:t>
          </a:r>
        </a:p>
      </dgm:t>
    </dgm:pt>
    <dgm:pt modelId="{35DBD7E4-3AE8-9C44-BBEC-30392E47CB9C}" type="parTrans" cxnId="{0573B0BC-9DEB-894B-BC90-E40A1EC93B31}">
      <dgm:prSet/>
      <dgm:spPr/>
      <dgm:t>
        <a:bodyPr/>
        <a:lstStyle/>
        <a:p>
          <a:endParaRPr lang="tr-TR"/>
        </a:p>
      </dgm:t>
    </dgm:pt>
    <dgm:pt modelId="{EE8F8A7F-EE96-854D-9E04-9D2660BF1F7F}" type="sibTrans" cxnId="{0573B0BC-9DEB-894B-BC90-E40A1EC93B31}">
      <dgm:prSet/>
      <dgm:spPr/>
      <dgm:t>
        <a:bodyPr/>
        <a:lstStyle/>
        <a:p>
          <a:endParaRPr lang="tr-TR"/>
        </a:p>
      </dgm:t>
    </dgm:pt>
    <dgm:pt modelId="{EDCF6A9D-6B4C-B845-8002-501E1CF7D722}">
      <dgm:prSet phldrT="[Metin]"/>
      <dgm:spPr/>
      <dgm:t>
        <a:bodyPr/>
        <a:lstStyle/>
        <a:p>
          <a:r>
            <a:rPr lang="tr-TR"/>
            <a:t>Müdahale </a:t>
          </a:r>
        </a:p>
      </dgm:t>
    </dgm:pt>
    <dgm:pt modelId="{636B1E60-59DE-FD47-884D-E7A96F3D2CDA}" type="parTrans" cxnId="{3B30C095-AC36-8C4C-9DC3-8E231F79AB65}">
      <dgm:prSet/>
      <dgm:spPr/>
      <dgm:t>
        <a:bodyPr/>
        <a:lstStyle/>
        <a:p>
          <a:endParaRPr lang="tr-TR"/>
        </a:p>
      </dgm:t>
    </dgm:pt>
    <dgm:pt modelId="{935C76E2-0C85-6E44-817E-551BF36F28C4}" type="sibTrans" cxnId="{3B30C095-AC36-8C4C-9DC3-8E231F79AB65}">
      <dgm:prSet/>
      <dgm:spPr/>
      <dgm:t>
        <a:bodyPr/>
        <a:lstStyle/>
        <a:p>
          <a:endParaRPr lang="tr-TR"/>
        </a:p>
      </dgm:t>
    </dgm:pt>
    <dgm:pt modelId="{5F0E7C9D-1271-974E-B1C9-5DF1872F5E1A}">
      <dgm:prSet phldrT="[Metin]"/>
      <dgm:spPr/>
      <dgm:t>
        <a:bodyPr/>
        <a:lstStyle/>
        <a:p>
          <a:r>
            <a:rPr lang="tr-TR"/>
            <a:t>İyileştirme</a:t>
          </a:r>
        </a:p>
      </dgm:t>
    </dgm:pt>
    <dgm:pt modelId="{36BA9670-3AC9-F946-B371-F6BE1C6B27B0}" type="parTrans" cxnId="{29219CC4-8028-704E-AD17-3F9AD0EFD179}">
      <dgm:prSet/>
      <dgm:spPr/>
      <dgm:t>
        <a:bodyPr/>
        <a:lstStyle/>
        <a:p>
          <a:endParaRPr lang="tr-TR"/>
        </a:p>
      </dgm:t>
    </dgm:pt>
    <dgm:pt modelId="{2FC8B7E8-5C1F-6440-9A43-BFF997BCC6B3}" type="sibTrans" cxnId="{29219CC4-8028-704E-AD17-3F9AD0EFD179}">
      <dgm:prSet/>
      <dgm:spPr/>
      <dgm:t>
        <a:bodyPr/>
        <a:lstStyle/>
        <a:p>
          <a:endParaRPr lang="tr-TR"/>
        </a:p>
      </dgm:t>
    </dgm:pt>
    <dgm:pt modelId="{610FDD67-9BCB-3547-BA9E-E17EDE78629F}" type="pres">
      <dgm:prSet presAssocID="{F0A9D586-29E4-8441-9845-475F5B431C08}" presName="diagram" presStyleCnt="0">
        <dgm:presLayoutVars>
          <dgm:dir/>
          <dgm:resizeHandles val="exact"/>
        </dgm:presLayoutVars>
      </dgm:prSet>
      <dgm:spPr/>
      <dgm:t>
        <a:bodyPr/>
        <a:lstStyle/>
        <a:p>
          <a:endParaRPr lang="tr-TR"/>
        </a:p>
      </dgm:t>
    </dgm:pt>
    <dgm:pt modelId="{1069BE6A-4198-8C48-8B71-B0ED6C32003B}" type="pres">
      <dgm:prSet presAssocID="{14361FFB-63B1-F84A-B861-A596270F0A64}" presName="node" presStyleLbl="node1" presStyleIdx="0" presStyleCnt="3">
        <dgm:presLayoutVars>
          <dgm:bulletEnabled val="1"/>
        </dgm:presLayoutVars>
      </dgm:prSet>
      <dgm:spPr/>
      <dgm:t>
        <a:bodyPr/>
        <a:lstStyle/>
        <a:p>
          <a:endParaRPr lang="tr-TR"/>
        </a:p>
      </dgm:t>
    </dgm:pt>
    <dgm:pt modelId="{6C7BBF4B-6013-F443-8DB4-E12EF443314E}" type="pres">
      <dgm:prSet presAssocID="{EE8F8A7F-EE96-854D-9E04-9D2660BF1F7F}" presName="sibTrans" presStyleLbl="sibTrans2D1" presStyleIdx="0" presStyleCnt="2"/>
      <dgm:spPr/>
      <dgm:t>
        <a:bodyPr/>
        <a:lstStyle/>
        <a:p>
          <a:endParaRPr lang="tr-TR"/>
        </a:p>
      </dgm:t>
    </dgm:pt>
    <dgm:pt modelId="{8F5B37F9-856F-014B-B0F0-207089EE30CA}" type="pres">
      <dgm:prSet presAssocID="{EE8F8A7F-EE96-854D-9E04-9D2660BF1F7F}" presName="connectorText" presStyleLbl="sibTrans2D1" presStyleIdx="0" presStyleCnt="2"/>
      <dgm:spPr/>
      <dgm:t>
        <a:bodyPr/>
        <a:lstStyle/>
        <a:p>
          <a:endParaRPr lang="tr-TR"/>
        </a:p>
      </dgm:t>
    </dgm:pt>
    <dgm:pt modelId="{67AE6F9E-90EB-E34C-AA98-24837976CEE3}" type="pres">
      <dgm:prSet presAssocID="{EDCF6A9D-6B4C-B845-8002-501E1CF7D722}" presName="node" presStyleLbl="node1" presStyleIdx="1" presStyleCnt="3">
        <dgm:presLayoutVars>
          <dgm:bulletEnabled val="1"/>
        </dgm:presLayoutVars>
      </dgm:prSet>
      <dgm:spPr/>
      <dgm:t>
        <a:bodyPr/>
        <a:lstStyle/>
        <a:p>
          <a:endParaRPr lang="tr-TR"/>
        </a:p>
      </dgm:t>
    </dgm:pt>
    <dgm:pt modelId="{10C4A884-0F72-FA46-983D-C20CC8B98505}" type="pres">
      <dgm:prSet presAssocID="{935C76E2-0C85-6E44-817E-551BF36F28C4}" presName="sibTrans" presStyleLbl="sibTrans2D1" presStyleIdx="1" presStyleCnt="2"/>
      <dgm:spPr/>
      <dgm:t>
        <a:bodyPr/>
        <a:lstStyle/>
        <a:p>
          <a:endParaRPr lang="tr-TR"/>
        </a:p>
      </dgm:t>
    </dgm:pt>
    <dgm:pt modelId="{834C131B-7629-A74D-BF71-C8B4502D8A74}" type="pres">
      <dgm:prSet presAssocID="{935C76E2-0C85-6E44-817E-551BF36F28C4}" presName="connectorText" presStyleLbl="sibTrans2D1" presStyleIdx="1" presStyleCnt="2"/>
      <dgm:spPr/>
      <dgm:t>
        <a:bodyPr/>
        <a:lstStyle/>
        <a:p>
          <a:endParaRPr lang="tr-TR"/>
        </a:p>
      </dgm:t>
    </dgm:pt>
    <dgm:pt modelId="{44C99CC0-D137-994B-AC8E-4E8A0BE8393F}" type="pres">
      <dgm:prSet presAssocID="{5F0E7C9D-1271-974E-B1C9-5DF1872F5E1A}" presName="node" presStyleLbl="node1" presStyleIdx="2" presStyleCnt="3">
        <dgm:presLayoutVars>
          <dgm:bulletEnabled val="1"/>
        </dgm:presLayoutVars>
      </dgm:prSet>
      <dgm:spPr/>
      <dgm:t>
        <a:bodyPr/>
        <a:lstStyle/>
        <a:p>
          <a:endParaRPr lang="tr-TR"/>
        </a:p>
      </dgm:t>
    </dgm:pt>
  </dgm:ptLst>
  <dgm:cxnLst>
    <dgm:cxn modelId="{34B9C6E2-2618-4741-969B-306DF47709BE}" type="presOf" srcId="{14361FFB-63B1-F84A-B861-A596270F0A64}" destId="{1069BE6A-4198-8C48-8B71-B0ED6C32003B}" srcOrd="0" destOrd="0" presId="urn:microsoft.com/office/officeart/2005/8/layout/process5"/>
    <dgm:cxn modelId="{1BA99C87-D2ED-CC4B-B930-137466AF3F40}" type="presOf" srcId="{935C76E2-0C85-6E44-817E-551BF36F28C4}" destId="{10C4A884-0F72-FA46-983D-C20CC8B98505}" srcOrd="0" destOrd="0" presId="urn:microsoft.com/office/officeart/2005/8/layout/process5"/>
    <dgm:cxn modelId="{22896EBC-3313-7240-A003-0595FC33A5FD}" type="presOf" srcId="{EE8F8A7F-EE96-854D-9E04-9D2660BF1F7F}" destId="{8F5B37F9-856F-014B-B0F0-207089EE30CA}" srcOrd="1" destOrd="0" presId="urn:microsoft.com/office/officeart/2005/8/layout/process5"/>
    <dgm:cxn modelId="{3B30C095-AC36-8C4C-9DC3-8E231F79AB65}" srcId="{F0A9D586-29E4-8441-9845-475F5B431C08}" destId="{EDCF6A9D-6B4C-B845-8002-501E1CF7D722}" srcOrd="1" destOrd="0" parTransId="{636B1E60-59DE-FD47-884D-E7A96F3D2CDA}" sibTransId="{935C76E2-0C85-6E44-817E-551BF36F28C4}"/>
    <dgm:cxn modelId="{7D570899-E840-5847-B90B-B5FB1B98FA6D}" type="presOf" srcId="{5F0E7C9D-1271-974E-B1C9-5DF1872F5E1A}" destId="{44C99CC0-D137-994B-AC8E-4E8A0BE8393F}" srcOrd="0" destOrd="0" presId="urn:microsoft.com/office/officeart/2005/8/layout/process5"/>
    <dgm:cxn modelId="{B13DB4C0-1171-AB42-95D7-9A235A9C57EA}" type="presOf" srcId="{935C76E2-0C85-6E44-817E-551BF36F28C4}" destId="{834C131B-7629-A74D-BF71-C8B4502D8A74}" srcOrd="1" destOrd="0" presId="urn:microsoft.com/office/officeart/2005/8/layout/process5"/>
    <dgm:cxn modelId="{290EA52C-72AE-B74D-81D0-318B5BB2FE80}" type="presOf" srcId="{EE8F8A7F-EE96-854D-9E04-9D2660BF1F7F}" destId="{6C7BBF4B-6013-F443-8DB4-E12EF443314E}" srcOrd="0" destOrd="0" presId="urn:microsoft.com/office/officeart/2005/8/layout/process5"/>
    <dgm:cxn modelId="{FC3C6C88-7437-554B-ABCF-93DF74DF0966}" type="presOf" srcId="{F0A9D586-29E4-8441-9845-475F5B431C08}" destId="{610FDD67-9BCB-3547-BA9E-E17EDE78629F}" srcOrd="0" destOrd="0" presId="urn:microsoft.com/office/officeart/2005/8/layout/process5"/>
    <dgm:cxn modelId="{29219CC4-8028-704E-AD17-3F9AD0EFD179}" srcId="{F0A9D586-29E4-8441-9845-475F5B431C08}" destId="{5F0E7C9D-1271-974E-B1C9-5DF1872F5E1A}" srcOrd="2" destOrd="0" parTransId="{36BA9670-3AC9-F946-B371-F6BE1C6B27B0}" sibTransId="{2FC8B7E8-5C1F-6440-9A43-BFF997BCC6B3}"/>
    <dgm:cxn modelId="{0573B0BC-9DEB-894B-BC90-E40A1EC93B31}" srcId="{F0A9D586-29E4-8441-9845-475F5B431C08}" destId="{14361FFB-63B1-F84A-B861-A596270F0A64}" srcOrd="0" destOrd="0" parTransId="{35DBD7E4-3AE8-9C44-BBEC-30392E47CB9C}" sibTransId="{EE8F8A7F-EE96-854D-9E04-9D2660BF1F7F}"/>
    <dgm:cxn modelId="{CD5C58D6-372A-BD4D-8055-14F357B6A691}" type="presOf" srcId="{EDCF6A9D-6B4C-B845-8002-501E1CF7D722}" destId="{67AE6F9E-90EB-E34C-AA98-24837976CEE3}" srcOrd="0" destOrd="0" presId="urn:microsoft.com/office/officeart/2005/8/layout/process5"/>
    <dgm:cxn modelId="{FCD95EAA-75FE-3A41-8982-635FA07BC578}" type="presParOf" srcId="{610FDD67-9BCB-3547-BA9E-E17EDE78629F}" destId="{1069BE6A-4198-8C48-8B71-B0ED6C32003B}" srcOrd="0" destOrd="0" presId="urn:microsoft.com/office/officeart/2005/8/layout/process5"/>
    <dgm:cxn modelId="{6C4F8889-EBA1-4840-9AAF-38D40770C33F}" type="presParOf" srcId="{610FDD67-9BCB-3547-BA9E-E17EDE78629F}" destId="{6C7BBF4B-6013-F443-8DB4-E12EF443314E}" srcOrd="1" destOrd="0" presId="urn:microsoft.com/office/officeart/2005/8/layout/process5"/>
    <dgm:cxn modelId="{7B012670-CA97-164E-884A-C6A59BBCE203}" type="presParOf" srcId="{6C7BBF4B-6013-F443-8DB4-E12EF443314E}" destId="{8F5B37F9-856F-014B-B0F0-207089EE30CA}" srcOrd="0" destOrd="0" presId="urn:microsoft.com/office/officeart/2005/8/layout/process5"/>
    <dgm:cxn modelId="{E8B3836C-F109-3440-9FA6-21C6AF62D14E}" type="presParOf" srcId="{610FDD67-9BCB-3547-BA9E-E17EDE78629F}" destId="{67AE6F9E-90EB-E34C-AA98-24837976CEE3}" srcOrd="2" destOrd="0" presId="urn:microsoft.com/office/officeart/2005/8/layout/process5"/>
    <dgm:cxn modelId="{06116D78-3411-114E-BBDD-F1FC9DE5F7F7}" type="presParOf" srcId="{610FDD67-9BCB-3547-BA9E-E17EDE78629F}" destId="{10C4A884-0F72-FA46-983D-C20CC8B98505}" srcOrd="3" destOrd="0" presId="urn:microsoft.com/office/officeart/2005/8/layout/process5"/>
    <dgm:cxn modelId="{3DDBEF1C-B2D6-654B-81E0-C2D23DFE1EEA}" type="presParOf" srcId="{10C4A884-0F72-FA46-983D-C20CC8B98505}" destId="{834C131B-7629-A74D-BF71-C8B4502D8A74}" srcOrd="0" destOrd="0" presId="urn:microsoft.com/office/officeart/2005/8/layout/process5"/>
    <dgm:cxn modelId="{1F790E68-115F-2B4C-8EE5-7E4C59778FE1}" type="presParOf" srcId="{610FDD67-9BCB-3547-BA9E-E17EDE78629F}" destId="{44C99CC0-D137-994B-AC8E-4E8A0BE8393F}"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6D4B96-9F0F-444A-A115-77BBD31C7EA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0F0B2D-4D2F-42B1-B480-CF23F5AFC983}">
      <dgm:prSet/>
      <dgm:spPr/>
      <dgm:t>
        <a:bodyPr/>
        <a:lstStyle/>
        <a:p>
          <a:pPr>
            <a:lnSpc>
              <a:spcPct val="100000"/>
            </a:lnSpc>
          </a:pPr>
          <a:r>
            <a:rPr lang="tr-TR"/>
            <a:t>Kapsamlı, bütüncül ve gereksinime özgü bakım</a:t>
          </a:r>
          <a:endParaRPr lang="en-US"/>
        </a:p>
      </dgm:t>
    </dgm:pt>
    <dgm:pt modelId="{473B5F39-D98D-40E4-8FB2-A13C778407CB}" type="parTrans" cxnId="{8C6D2F32-BE7D-4E1F-A53B-1CD7F26BBE98}">
      <dgm:prSet/>
      <dgm:spPr/>
      <dgm:t>
        <a:bodyPr/>
        <a:lstStyle/>
        <a:p>
          <a:endParaRPr lang="en-US"/>
        </a:p>
      </dgm:t>
    </dgm:pt>
    <dgm:pt modelId="{2A219001-B39F-4567-B24D-E3F68C68844A}" type="sibTrans" cxnId="{8C6D2F32-BE7D-4E1F-A53B-1CD7F26BBE98}">
      <dgm:prSet/>
      <dgm:spPr/>
      <dgm:t>
        <a:bodyPr/>
        <a:lstStyle/>
        <a:p>
          <a:endParaRPr lang="en-US"/>
        </a:p>
      </dgm:t>
    </dgm:pt>
    <dgm:pt modelId="{1CC69B2C-B665-475C-8C36-15BA1936C80E}">
      <dgm:prSet/>
      <dgm:spPr/>
      <dgm:t>
        <a:bodyPr/>
        <a:lstStyle/>
        <a:p>
          <a:pPr>
            <a:lnSpc>
              <a:spcPct val="100000"/>
            </a:lnSpc>
          </a:pPr>
          <a:r>
            <a:rPr lang="tr-TR"/>
            <a:t>Afetzedelere tıbbi ve hemşirelik bakımı sunma</a:t>
          </a:r>
          <a:endParaRPr lang="en-US"/>
        </a:p>
      </dgm:t>
    </dgm:pt>
    <dgm:pt modelId="{8406DC27-E482-4920-9EAD-198B792094D6}" type="parTrans" cxnId="{A62BE51E-9122-41BD-8127-E4CBF5F8A00D}">
      <dgm:prSet/>
      <dgm:spPr/>
      <dgm:t>
        <a:bodyPr/>
        <a:lstStyle/>
        <a:p>
          <a:endParaRPr lang="en-US"/>
        </a:p>
      </dgm:t>
    </dgm:pt>
    <dgm:pt modelId="{054B23F9-E0AC-4D9B-84A2-9064022DA83D}" type="sibTrans" cxnId="{A62BE51E-9122-41BD-8127-E4CBF5F8A00D}">
      <dgm:prSet/>
      <dgm:spPr/>
      <dgm:t>
        <a:bodyPr/>
        <a:lstStyle/>
        <a:p>
          <a:endParaRPr lang="en-US"/>
        </a:p>
      </dgm:t>
    </dgm:pt>
    <dgm:pt modelId="{D5AD2FA8-8C20-4864-8C27-62189FA9BBCC}">
      <dgm:prSet/>
      <dgm:spPr/>
      <dgm:t>
        <a:bodyPr/>
        <a:lstStyle/>
        <a:p>
          <a:pPr>
            <a:lnSpc>
              <a:spcPct val="100000"/>
            </a:lnSpc>
          </a:pPr>
          <a:r>
            <a:rPr lang="tr-TR"/>
            <a:t>Sağlık risklerini belirleme ve </a:t>
          </a:r>
          <a:r>
            <a:rPr lang="tr-TR" err="1"/>
            <a:t>sürveyans</a:t>
          </a:r>
          <a:endParaRPr lang="en-US"/>
        </a:p>
      </dgm:t>
    </dgm:pt>
    <dgm:pt modelId="{CD6A18D0-8C48-43FA-A65E-50F7CEC4D7AF}" type="parTrans" cxnId="{7CDF2026-8C85-47DD-975E-06612CDA047F}">
      <dgm:prSet/>
      <dgm:spPr/>
      <dgm:t>
        <a:bodyPr/>
        <a:lstStyle/>
        <a:p>
          <a:endParaRPr lang="en-US"/>
        </a:p>
      </dgm:t>
    </dgm:pt>
    <dgm:pt modelId="{195330D7-8668-41CA-B612-985F8AD4726B}" type="sibTrans" cxnId="{7CDF2026-8C85-47DD-975E-06612CDA047F}">
      <dgm:prSet/>
      <dgm:spPr/>
      <dgm:t>
        <a:bodyPr/>
        <a:lstStyle/>
        <a:p>
          <a:endParaRPr lang="en-US"/>
        </a:p>
      </dgm:t>
    </dgm:pt>
    <dgm:pt modelId="{B65C82E1-0384-DF40-A820-0D2B04D627E9}">
      <dgm:prSet/>
      <dgm:spPr/>
      <dgm:t>
        <a:bodyPr/>
        <a:lstStyle/>
        <a:p>
          <a:pPr>
            <a:lnSpc>
              <a:spcPct val="100000"/>
            </a:lnSpc>
          </a:pPr>
          <a:r>
            <a:rPr lang="tr-TR"/>
            <a:t>Sektörler arası iş birliği</a:t>
          </a:r>
        </a:p>
      </dgm:t>
    </dgm:pt>
    <dgm:pt modelId="{51C60277-2EFB-D34B-ABC8-52D7092DFEA9}" type="parTrans" cxnId="{D53BF1C8-B959-1C48-A495-7823DC29BD70}">
      <dgm:prSet/>
      <dgm:spPr/>
      <dgm:t>
        <a:bodyPr/>
        <a:lstStyle/>
        <a:p>
          <a:endParaRPr lang="tr-TR"/>
        </a:p>
      </dgm:t>
    </dgm:pt>
    <dgm:pt modelId="{5F67F256-84C2-904A-9FDE-D0ADBC92E87B}" type="sibTrans" cxnId="{D53BF1C8-B959-1C48-A495-7823DC29BD70}">
      <dgm:prSet/>
      <dgm:spPr/>
      <dgm:t>
        <a:bodyPr/>
        <a:lstStyle/>
        <a:p>
          <a:endParaRPr lang="tr-TR"/>
        </a:p>
      </dgm:t>
    </dgm:pt>
    <dgm:pt modelId="{CF3C51BC-43FA-4887-A145-C38BBDC37AE3}" type="pres">
      <dgm:prSet presAssocID="{9C6D4B96-9F0F-444A-A115-77BBD31C7EA0}" presName="root" presStyleCnt="0">
        <dgm:presLayoutVars>
          <dgm:dir/>
          <dgm:resizeHandles val="exact"/>
        </dgm:presLayoutVars>
      </dgm:prSet>
      <dgm:spPr/>
      <dgm:t>
        <a:bodyPr/>
        <a:lstStyle/>
        <a:p>
          <a:endParaRPr lang="tr-TR"/>
        </a:p>
      </dgm:t>
    </dgm:pt>
    <dgm:pt modelId="{3EF14971-F294-4CD0-A5C5-C310CA3643DA}" type="pres">
      <dgm:prSet presAssocID="{560F0B2D-4D2F-42B1-B480-CF23F5AFC983}" presName="compNode" presStyleCnt="0"/>
      <dgm:spPr/>
    </dgm:pt>
    <dgm:pt modelId="{6187064B-2A9B-4CF6-BFFE-E4FA9020EE82}" type="pres">
      <dgm:prSet presAssocID="{560F0B2D-4D2F-42B1-B480-CF23F5AFC983}" presName="bgRect" presStyleLbl="bgShp" presStyleIdx="0" presStyleCnt="4"/>
      <dgm:spPr/>
    </dgm:pt>
    <dgm:pt modelId="{EFAF551E-390F-4AE2-81ED-1E1F74C77BC5}" type="pres">
      <dgm:prSet presAssocID="{560F0B2D-4D2F-42B1-B480-CF23F5AFC98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Lavabo"/>
        </a:ext>
      </dgm:extLst>
    </dgm:pt>
    <dgm:pt modelId="{CB597A41-493E-43FF-B099-DCCDE0D939A2}" type="pres">
      <dgm:prSet presAssocID="{560F0B2D-4D2F-42B1-B480-CF23F5AFC983}" presName="spaceRect" presStyleCnt="0"/>
      <dgm:spPr/>
    </dgm:pt>
    <dgm:pt modelId="{30995678-75B0-42F7-B183-9750925C319F}" type="pres">
      <dgm:prSet presAssocID="{560F0B2D-4D2F-42B1-B480-CF23F5AFC983}" presName="parTx" presStyleLbl="revTx" presStyleIdx="0" presStyleCnt="4">
        <dgm:presLayoutVars>
          <dgm:chMax val="0"/>
          <dgm:chPref val="0"/>
        </dgm:presLayoutVars>
      </dgm:prSet>
      <dgm:spPr/>
      <dgm:t>
        <a:bodyPr/>
        <a:lstStyle/>
        <a:p>
          <a:endParaRPr lang="tr-TR"/>
        </a:p>
      </dgm:t>
    </dgm:pt>
    <dgm:pt modelId="{CB6D0C45-B899-465C-9DB0-4A0FCAC81015}" type="pres">
      <dgm:prSet presAssocID="{2A219001-B39F-4567-B24D-E3F68C68844A}" presName="sibTrans" presStyleCnt="0"/>
      <dgm:spPr/>
    </dgm:pt>
    <dgm:pt modelId="{640A599F-7CE9-47A9-A510-508A919D464F}" type="pres">
      <dgm:prSet presAssocID="{1CC69B2C-B665-475C-8C36-15BA1936C80E}" presName="compNode" presStyleCnt="0"/>
      <dgm:spPr/>
    </dgm:pt>
    <dgm:pt modelId="{B8817351-7BC4-4905-992F-F992704BD5A1}" type="pres">
      <dgm:prSet presAssocID="{1CC69B2C-B665-475C-8C36-15BA1936C80E}" presName="bgRect" presStyleLbl="bgShp" presStyleIdx="1" presStyleCnt="4"/>
      <dgm:spPr/>
    </dgm:pt>
    <dgm:pt modelId="{1E5FEF61-A21F-4FFB-81C0-25175AC2AC2A}" type="pres">
      <dgm:prSet presAssocID="{1CC69B2C-B665-475C-8C36-15BA1936C80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tetoskop"/>
        </a:ext>
      </dgm:extLst>
    </dgm:pt>
    <dgm:pt modelId="{9642EADA-F9CD-47A3-9828-E246F543BCD5}" type="pres">
      <dgm:prSet presAssocID="{1CC69B2C-B665-475C-8C36-15BA1936C80E}" presName="spaceRect" presStyleCnt="0"/>
      <dgm:spPr/>
    </dgm:pt>
    <dgm:pt modelId="{BBA0E4A6-BA38-40EF-9E1F-49CB55C391CC}" type="pres">
      <dgm:prSet presAssocID="{1CC69B2C-B665-475C-8C36-15BA1936C80E}" presName="parTx" presStyleLbl="revTx" presStyleIdx="1" presStyleCnt="4">
        <dgm:presLayoutVars>
          <dgm:chMax val="0"/>
          <dgm:chPref val="0"/>
        </dgm:presLayoutVars>
      </dgm:prSet>
      <dgm:spPr/>
      <dgm:t>
        <a:bodyPr/>
        <a:lstStyle/>
        <a:p>
          <a:endParaRPr lang="tr-TR"/>
        </a:p>
      </dgm:t>
    </dgm:pt>
    <dgm:pt modelId="{FE6A6A4F-9B9C-43E5-A8F4-3A50F39FB5D0}" type="pres">
      <dgm:prSet presAssocID="{054B23F9-E0AC-4D9B-84A2-9064022DA83D}" presName="sibTrans" presStyleCnt="0"/>
      <dgm:spPr/>
    </dgm:pt>
    <dgm:pt modelId="{ED3C8DCE-5E15-4466-A223-C021CEA350A9}" type="pres">
      <dgm:prSet presAssocID="{D5AD2FA8-8C20-4864-8C27-62189FA9BBCC}" presName="compNode" presStyleCnt="0"/>
      <dgm:spPr/>
    </dgm:pt>
    <dgm:pt modelId="{994A362A-767C-4B1A-877F-FB6A513025E0}" type="pres">
      <dgm:prSet presAssocID="{D5AD2FA8-8C20-4864-8C27-62189FA9BBCC}" presName="bgRect" presStyleLbl="bgShp" presStyleIdx="2" presStyleCnt="4"/>
      <dgm:spPr/>
    </dgm:pt>
    <dgm:pt modelId="{4E60E845-DA8D-4997-B9A5-A1FAF0E72B31}" type="pres">
      <dgm:prSet presAssocID="{D5AD2FA8-8C20-4864-8C27-62189FA9BBC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edikal"/>
        </a:ext>
      </dgm:extLst>
    </dgm:pt>
    <dgm:pt modelId="{7C1DC3A1-444D-4097-8FD2-3FF53FD7FF85}" type="pres">
      <dgm:prSet presAssocID="{D5AD2FA8-8C20-4864-8C27-62189FA9BBCC}" presName="spaceRect" presStyleCnt="0"/>
      <dgm:spPr/>
    </dgm:pt>
    <dgm:pt modelId="{97B122D3-3A60-4AE1-A2E5-EC49258279D4}" type="pres">
      <dgm:prSet presAssocID="{D5AD2FA8-8C20-4864-8C27-62189FA9BBCC}" presName="parTx" presStyleLbl="revTx" presStyleIdx="2" presStyleCnt="4">
        <dgm:presLayoutVars>
          <dgm:chMax val="0"/>
          <dgm:chPref val="0"/>
        </dgm:presLayoutVars>
      </dgm:prSet>
      <dgm:spPr/>
      <dgm:t>
        <a:bodyPr/>
        <a:lstStyle/>
        <a:p>
          <a:endParaRPr lang="tr-TR"/>
        </a:p>
      </dgm:t>
    </dgm:pt>
    <dgm:pt modelId="{92954EFB-8F61-8B4C-8C91-4ABBF25DCECD}" type="pres">
      <dgm:prSet presAssocID="{195330D7-8668-41CA-B612-985F8AD4726B}" presName="sibTrans" presStyleCnt="0"/>
      <dgm:spPr/>
    </dgm:pt>
    <dgm:pt modelId="{30BBA8A5-884B-044F-ADB6-102DB4A09E66}" type="pres">
      <dgm:prSet presAssocID="{B65C82E1-0384-DF40-A820-0D2B04D627E9}" presName="compNode" presStyleCnt="0"/>
      <dgm:spPr/>
    </dgm:pt>
    <dgm:pt modelId="{C4A4735C-5DCE-BF42-A5B9-43EB35026739}" type="pres">
      <dgm:prSet presAssocID="{B65C82E1-0384-DF40-A820-0D2B04D627E9}" presName="bgRect" presStyleLbl="bgShp" presStyleIdx="3" presStyleCnt="4"/>
      <dgm:spPr/>
    </dgm:pt>
    <dgm:pt modelId="{BC9794E9-2FE1-064D-91E9-FF8819009F4C}" type="pres">
      <dgm:prSet presAssocID="{B65C82E1-0384-DF40-A820-0D2B04D627E9}" presName="iconRect" presStyleLbl="node1" presStyleIdx="3" presStyleCnt="4"/>
      <dgm:spPr/>
    </dgm:pt>
    <dgm:pt modelId="{DBFC731F-EA12-AB4F-9BDB-079BE4970554}" type="pres">
      <dgm:prSet presAssocID="{B65C82E1-0384-DF40-A820-0D2B04D627E9}" presName="spaceRect" presStyleCnt="0"/>
      <dgm:spPr/>
    </dgm:pt>
    <dgm:pt modelId="{2C7FC22B-354E-4047-B2A0-03B61ECB756F}" type="pres">
      <dgm:prSet presAssocID="{B65C82E1-0384-DF40-A820-0D2B04D627E9}" presName="parTx" presStyleLbl="revTx" presStyleIdx="3" presStyleCnt="4">
        <dgm:presLayoutVars>
          <dgm:chMax val="0"/>
          <dgm:chPref val="0"/>
        </dgm:presLayoutVars>
      </dgm:prSet>
      <dgm:spPr/>
      <dgm:t>
        <a:bodyPr/>
        <a:lstStyle/>
        <a:p>
          <a:endParaRPr lang="tr-TR"/>
        </a:p>
      </dgm:t>
    </dgm:pt>
  </dgm:ptLst>
  <dgm:cxnLst>
    <dgm:cxn modelId="{A62BE51E-9122-41BD-8127-E4CBF5F8A00D}" srcId="{9C6D4B96-9F0F-444A-A115-77BBD31C7EA0}" destId="{1CC69B2C-B665-475C-8C36-15BA1936C80E}" srcOrd="1" destOrd="0" parTransId="{8406DC27-E482-4920-9EAD-198B792094D6}" sibTransId="{054B23F9-E0AC-4D9B-84A2-9064022DA83D}"/>
    <dgm:cxn modelId="{CB024DEB-6F78-4DED-B50B-C8E36011BD14}" type="presOf" srcId="{9C6D4B96-9F0F-444A-A115-77BBD31C7EA0}" destId="{CF3C51BC-43FA-4887-A145-C38BBDC37AE3}" srcOrd="0" destOrd="0" presId="urn:microsoft.com/office/officeart/2018/2/layout/IconVerticalSolidList"/>
    <dgm:cxn modelId="{2708C9BD-8F54-0F41-A5C0-6778E7F8A119}" type="presOf" srcId="{B65C82E1-0384-DF40-A820-0D2B04D627E9}" destId="{2C7FC22B-354E-4047-B2A0-03B61ECB756F}" srcOrd="0" destOrd="0" presId="urn:microsoft.com/office/officeart/2018/2/layout/IconVerticalSolidList"/>
    <dgm:cxn modelId="{D53BF1C8-B959-1C48-A495-7823DC29BD70}" srcId="{9C6D4B96-9F0F-444A-A115-77BBD31C7EA0}" destId="{B65C82E1-0384-DF40-A820-0D2B04D627E9}" srcOrd="3" destOrd="0" parTransId="{51C60277-2EFB-D34B-ABC8-52D7092DFEA9}" sibTransId="{5F67F256-84C2-904A-9FDE-D0ADBC92E87B}"/>
    <dgm:cxn modelId="{7FC259FD-8164-4E1E-BFEC-418203339F8E}" type="presOf" srcId="{D5AD2FA8-8C20-4864-8C27-62189FA9BBCC}" destId="{97B122D3-3A60-4AE1-A2E5-EC49258279D4}" srcOrd="0" destOrd="0" presId="urn:microsoft.com/office/officeart/2018/2/layout/IconVerticalSolidList"/>
    <dgm:cxn modelId="{7CDF2026-8C85-47DD-975E-06612CDA047F}" srcId="{9C6D4B96-9F0F-444A-A115-77BBD31C7EA0}" destId="{D5AD2FA8-8C20-4864-8C27-62189FA9BBCC}" srcOrd="2" destOrd="0" parTransId="{CD6A18D0-8C48-43FA-A65E-50F7CEC4D7AF}" sibTransId="{195330D7-8668-41CA-B612-985F8AD4726B}"/>
    <dgm:cxn modelId="{7EDE7163-3818-4F4C-8371-254A4C38D83A}" type="presOf" srcId="{1CC69B2C-B665-475C-8C36-15BA1936C80E}" destId="{BBA0E4A6-BA38-40EF-9E1F-49CB55C391CC}" srcOrd="0" destOrd="0" presId="urn:microsoft.com/office/officeart/2018/2/layout/IconVerticalSolidList"/>
    <dgm:cxn modelId="{8C6D2F32-BE7D-4E1F-A53B-1CD7F26BBE98}" srcId="{9C6D4B96-9F0F-444A-A115-77BBD31C7EA0}" destId="{560F0B2D-4D2F-42B1-B480-CF23F5AFC983}" srcOrd="0" destOrd="0" parTransId="{473B5F39-D98D-40E4-8FB2-A13C778407CB}" sibTransId="{2A219001-B39F-4567-B24D-E3F68C68844A}"/>
    <dgm:cxn modelId="{F4DE5615-F89C-407A-9FBC-205404EB6034}" type="presOf" srcId="{560F0B2D-4D2F-42B1-B480-CF23F5AFC983}" destId="{30995678-75B0-42F7-B183-9750925C319F}" srcOrd="0" destOrd="0" presId="urn:microsoft.com/office/officeart/2018/2/layout/IconVerticalSolidList"/>
    <dgm:cxn modelId="{3A902D84-BBF1-4BF0-9AD7-DEA77474DD23}" type="presParOf" srcId="{CF3C51BC-43FA-4887-A145-C38BBDC37AE3}" destId="{3EF14971-F294-4CD0-A5C5-C310CA3643DA}" srcOrd="0" destOrd="0" presId="urn:microsoft.com/office/officeart/2018/2/layout/IconVerticalSolidList"/>
    <dgm:cxn modelId="{353D7ACD-63DE-4A8B-A2DD-C362DC743E30}" type="presParOf" srcId="{3EF14971-F294-4CD0-A5C5-C310CA3643DA}" destId="{6187064B-2A9B-4CF6-BFFE-E4FA9020EE82}" srcOrd="0" destOrd="0" presId="urn:microsoft.com/office/officeart/2018/2/layout/IconVerticalSolidList"/>
    <dgm:cxn modelId="{C3997EE4-004A-44CD-98AF-817DA6A51DC8}" type="presParOf" srcId="{3EF14971-F294-4CD0-A5C5-C310CA3643DA}" destId="{EFAF551E-390F-4AE2-81ED-1E1F74C77BC5}" srcOrd="1" destOrd="0" presId="urn:microsoft.com/office/officeart/2018/2/layout/IconVerticalSolidList"/>
    <dgm:cxn modelId="{41E51DF6-6F5A-4B99-8075-7BAFC79BAC8A}" type="presParOf" srcId="{3EF14971-F294-4CD0-A5C5-C310CA3643DA}" destId="{CB597A41-493E-43FF-B099-DCCDE0D939A2}" srcOrd="2" destOrd="0" presId="urn:microsoft.com/office/officeart/2018/2/layout/IconVerticalSolidList"/>
    <dgm:cxn modelId="{5EE5DA0F-0E5A-431D-A3F8-3BFEAC3E89D3}" type="presParOf" srcId="{3EF14971-F294-4CD0-A5C5-C310CA3643DA}" destId="{30995678-75B0-42F7-B183-9750925C319F}" srcOrd="3" destOrd="0" presId="urn:microsoft.com/office/officeart/2018/2/layout/IconVerticalSolidList"/>
    <dgm:cxn modelId="{40971D99-5571-4FFB-9890-2DB9AB771426}" type="presParOf" srcId="{CF3C51BC-43FA-4887-A145-C38BBDC37AE3}" destId="{CB6D0C45-B899-465C-9DB0-4A0FCAC81015}" srcOrd="1" destOrd="0" presId="urn:microsoft.com/office/officeart/2018/2/layout/IconVerticalSolidList"/>
    <dgm:cxn modelId="{4D590651-864C-4088-8D90-E7CD37609813}" type="presParOf" srcId="{CF3C51BC-43FA-4887-A145-C38BBDC37AE3}" destId="{640A599F-7CE9-47A9-A510-508A919D464F}" srcOrd="2" destOrd="0" presId="urn:microsoft.com/office/officeart/2018/2/layout/IconVerticalSolidList"/>
    <dgm:cxn modelId="{182C3C7F-A0F2-47AB-9288-00ECA2B9C4B0}" type="presParOf" srcId="{640A599F-7CE9-47A9-A510-508A919D464F}" destId="{B8817351-7BC4-4905-992F-F992704BD5A1}" srcOrd="0" destOrd="0" presId="urn:microsoft.com/office/officeart/2018/2/layout/IconVerticalSolidList"/>
    <dgm:cxn modelId="{AC605648-F4B6-477A-888F-A67650A04C16}" type="presParOf" srcId="{640A599F-7CE9-47A9-A510-508A919D464F}" destId="{1E5FEF61-A21F-4FFB-81C0-25175AC2AC2A}" srcOrd="1" destOrd="0" presId="urn:microsoft.com/office/officeart/2018/2/layout/IconVerticalSolidList"/>
    <dgm:cxn modelId="{95386914-660C-46E5-866C-4D43F9A514C4}" type="presParOf" srcId="{640A599F-7CE9-47A9-A510-508A919D464F}" destId="{9642EADA-F9CD-47A3-9828-E246F543BCD5}" srcOrd="2" destOrd="0" presId="urn:microsoft.com/office/officeart/2018/2/layout/IconVerticalSolidList"/>
    <dgm:cxn modelId="{6524730A-98B7-4C27-8133-6106053E5110}" type="presParOf" srcId="{640A599F-7CE9-47A9-A510-508A919D464F}" destId="{BBA0E4A6-BA38-40EF-9E1F-49CB55C391CC}" srcOrd="3" destOrd="0" presId="urn:microsoft.com/office/officeart/2018/2/layout/IconVerticalSolidList"/>
    <dgm:cxn modelId="{7C148A47-B070-4E54-AF5E-F658F338A46F}" type="presParOf" srcId="{CF3C51BC-43FA-4887-A145-C38BBDC37AE3}" destId="{FE6A6A4F-9B9C-43E5-A8F4-3A50F39FB5D0}" srcOrd="3" destOrd="0" presId="urn:microsoft.com/office/officeart/2018/2/layout/IconVerticalSolidList"/>
    <dgm:cxn modelId="{AF387AE2-727E-4A8C-84E9-7328DE5359B6}" type="presParOf" srcId="{CF3C51BC-43FA-4887-A145-C38BBDC37AE3}" destId="{ED3C8DCE-5E15-4466-A223-C021CEA350A9}" srcOrd="4" destOrd="0" presId="urn:microsoft.com/office/officeart/2018/2/layout/IconVerticalSolidList"/>
    <dgm:cxn modelId="{27031D44-26B8-4E1E-9455-2BA9F43F037B}" type="presParOf" srcId="{ED3C8DCE-5E15-4466-A223-C021CEA350A9}" destId="{994A362A-767C-4B1A-877F-FB6A513025E0}" srcOrd="0" destOrd="0" presId="urn:microsoft.com/office/officeart/2018/2/layout/IconVerticalSolidList"/>
    <dgm:cxn modelId="{F7C2DD49-F8B3-48D9-9857-EB0431E0FB16}" type="presParOf" srcId="{ED3C8DCE-5E15-4466-A223-C021CEA350A9}" destId="{4E60E845-DA8D-4997-B9A5-A1FAF0E72B31}" srcOrd="1" destOrd="0" presId="urn:microsoft.com/office/officeart/2018/2/layout/IconVerticalSolidList"/>
    <dgm:cxn modelId="{6FAF82A4-6DDC-4E7E-8573-3ADADCA65F21}" type="presParOf" srcId="{ED3C8DCE-5E15-4466-A223-C021CEA350A9}" destId="{7C1DC3A1-444D-4097-8FD2-3FF53FD7FF85}" srcOrd="2" destOrd="0" presId="urn:microsoft.com/office/officeart/2018/2/layout/IconVerticalSolidList"/>
    <dgm:cxn modelId="{738E58C8-EE8B-42CB-A83A-960745852A78}" type="presParOf" srcId="{ED3C8DCE-5E15-4466-A223-C021CEA350A9}" destId="{97B122D3-3A60-4AE1-A2E5-EC49258279D4}" srcOrd="3" destOrd="0" presId="urn:microsoft.com/office/officeart/2018/2/layout/IconVerticalSolidList"/>
    <dgm:cxn modelId="{849ECBBB-B8B7-F943-93CB-F7A54FF4559A}" type="presParOf" srcId="{CF3C51BC-43FA-4887-A145-C38BBDC37AE3}" destId="{92954EFB-8F61-8B4C-8C91-4ABBF25DCECD}" srcOrd="5" destOrd="0" presId="urn:microsoft.com/office/officeart/2018/2/layout/IconVerticalSolidList"/>
    <dgm:cxn modelId="{73D8925B-E596-914C-AAB7-BC52C0DA224D}" type="presParOf" srcId="{CF3C51BC-43FA-4887-A145-C38BBDC37AE3}" destId="{30BBA8A5-884B-044F-ADB6-102DB4A09E66}" srcOrd="6" destOrd="0" presId="urn:microsoft.com/office/officeart/2018/2/layout/IconVerticalSolidList"/>
    <dgm:cxn modelId="{BA5926EC-6F7E-0A40-A5EB-5A74232A0B5E}" type="presParOf" srcId="{30BBA8A5-884B-044F-ADB6-102DB4A09E66}" destId="{C4A4735C-5DCE-BF42-A5B9-43EB35026739}" srcOrd="0" destOrd="0" presId="urn:microsoft.com/office/officeart/2018/2/layout/IconVerticalSolidList"/>
    <dgm:cxn modelId="{4206DA4D-8F73-894A-A6A7-8FCA1209EA3B}" type="presParOf" srcId="{30BBA8A5-884B-044F-ADB6-102DB4A09E66}" destId="{BC9794E9-2FE1-064D-91E9-FF8819009F4C}" srcOrd="1" destOrd="0" presId="urn:microsoft.com/office/officeart/2018/2/layout/IconVerticalSolidList"/>
    <dgm:cxn modelId="{5B0D354F-F6B3-694E-8061-3E0536F64BB7}" type="presParOf" srcId="{30BBA8A5-884B-044F-ADB6-102DB4A09E66}" destId="{DBFC731F-EA12-AB4F-9BDB-079BE4970554}" srcOrd="2" destOrd="0" presId="urn:microsoft.com/office/officeart/2018/2/layout/IconVerticalSolidList"/>
    <dgm:cxn modelId="{B6BDDEAE-3DCA-5A47-AC2B-03A34E433BCC}" type="presParOf" srcId="{30BBA8A5-884B-044F-ADB6-102DB4A09E66}" destId="{2C7FC22B-354E-4047-B2A0-03B61ECB75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3CABF7-390A-C740-98B1-8F42FDAF9524}" type="doc">
      <dgm:prSet loTypeId="urn:microsoft.com/office/officeart/2008/layout/LinedList" loCatId="" qsTypeId="urn:microsoft.com/office/officeart/2005/8/quickstyle/simple1" qsCatId="simple" csTypeId="urn:microsoft.com/office/officeart/2005/8/colors/accent1_2" csCatId="accent1" phldr="1"/>
      <dgm:spPr/>
      <dgm:t>
        <a:bodyPr/>
        <a:lstStyle/>
        <a:p>
          <a:endParaRPr lang="tr-TR"/>
        </a:p>
      </dgm:t>
    </dgm:pt>
    <dgm:pt modelId="{F72C0ADB-41E7-CE4C-9426-668D6401C464}">
      <dgm:prSet phldrT="[Metin]"/>
      <dgm:spPr/>
      <dgm:t>
        <a:bodyPr/>
        <a:lstStyle/>
        <a:p>
          <a:r>
            <a:rPr lang="tr-TR">
              <a:solidFill>
                <a:srgbClr val="FF0000"/>
              </a:solidFill>
            </a:rPr>
            <a:t>İyileşme evresi</a:t>
          </a:r>
        </a:p>
      </dgm:t>
    </dgm:pt>
    <dgm:pt modelId="{42EF2D2E-9DCC-434D-B18B-4282C7C5C12C}" type="parTrans" cxnId="{55235115-3BA8-FA48-9907-43BCEBE29075}">
      <dgm:prSet/>
      <dgm:spPr/>
      <dgm:t>
        <a:bodyPr/>
        <a:lstStyle/>
        <a:p>
          <a:endParaRPr lang="tr-TR"/>
        </a:p>
      </dgm:t>
    </dgm:pt>
    <dgm:pt modelId="{B5B5D3F9-A833-9E4C-81BB-D15D691899E6}" type="sibTrans" cxnId="{55235115-3BA8-FA48-9907-43BCEBE29075}">
      <dgm:prSet/>
      <dgm:spPr/>
      <dgm:t>
        <a:bodyPr/>
        <a:lstStyle/>
        <a:p>
          <a:endParaRPr lang="tr-TR"/>
        </a:p>
      </dgm:t>
    </dgm:pt>
    <dgm:pt modelId="{2AA8340F-A115-ED45-BE5F-0BB739E0E2B8}">
      <dgm:prSet phldrT="[Metin]"/>
      <dgm:spPr/>
      <dgm:t>
        <a:bodyPr/>
        <a:lstStyle/>
        <a:p>
          <a:r>
            <a:rPr lang="tr-TR"/>
            <a:t>Afetten etkilenen tüm sistemleri yeniden en iyi seviyeye getirmek</a:t>
          </a:r>
        </a:p>
      </dgm:t>
    </dgm:pt>
    <dgm:pt modelId="{E477F650-1E75-6249-A3F8-61F06A214D94}" type="parTrans" cxnId="{70EC0881-3C5F-2444-8DD9-AA8686390297}">
      <dgm:prSet/>
      <dgm:spPr/>
      <dgm:t>
        <a:bodyPr/>
        <a:lstStyle/>
        <a:p>
          <a:endParaRPr lang="tr-TR"/>
        </a:p>
      </dgm:t>
    </dgm:pt>
    <dgm:pt modelId="{218FE6EA-8103-A24B-9EA0-731DC15FA1F6}" type="sibTrans" cxnId="{70EC0881-3C5F-2444-8DD9-AA8686390297}">
      <dgm:prSet/>
      <dgm:spPr/>
      <dgm:t>
        <a:bodyPr/>
        <a:lstStyle/>
        <a:p>
          <a:endParaRPr lang="tr-TR"/>
        </a:p>
      </dgm:t>
    </dgm:pt>
    <dgm:pt modelId="{F464FF12-DA90-914C-8363-0EB812F6F300}">
      <dgm:prSet phldrT="[Metin]"/>
      <dgm:spPr/>
      <dgm:t>
        <a:bodyPr/>
        <a:lstStyle/>
        <a:p>
          <a:r>
            <a:rPr lang="tr-TR"/>
            <a:t>Afet sonrası toplumların devamlılığını ve iyileşmelerini sağlamak için işbirliği yapmak</a:t>
          </a:r>
        </a:p>
      </dgm:t>
    </dgm:pt>
    <dgm:pt modelId="{EF0A67BB-594E-8544-891A-0088FE004D1C}" type="parTrans" cxnId="{67B5D78C-6BCB-CD4B-A221-8C800758E7C8}">
      <dgm:prSet/>
      <dgm:spPr/>
      <dgm:t>
        <a:bodyPr/>
        <a:lstStyle/>
        <a:p>
          <a:endParaRPr lang="tr-TR"/>
        </a:p>
      </dgm:t>
    </dgm:pt>
    <dgm:pt modelId="{367DC94F-6C44-4244-88B9-2D7D45FD4FD0}" type="sibTrans" cxnId="{67B5D78C-6BCB-CD4B-A221-8C800758E7C8}">
      <dgm:prSet/>
      <dgm:spPr/>
      <dgm:t>
        <a:bodyPr/>
        <a:lstStyle/>
        <a:p>
          <a:endParaRPr lang="tr-TR"/>
        </a:p>
      </dgm:t>
    </dgm:pt>
    <dgm:pt modelId="{FBA4CFC2-8C55-E644-8E37-2A3FCE23E21C}">
      <dgm:prSet phldrT="[Metin]"/>
      <dgm:spPr/>
      <dgm:t>
        <a:bodyPr/>
        <a:lstStyle/>
        <a:p>
          <a:r>
            <a:rPr lang="tr-TR"/>
            <a:t>Afet sonrası öncelikleri incelemek, iyileşmeyi sağlamak içim sağlık ekibi ve toplum liderleri ile işbirliği yapmak</a:t>
          </a:r>
        </a:p>
      </dgm:t>
    </dgm:pt>
    <dgm:pt modelId="{FD2D3906-5360-B840-8535-971936FDAF89}" type="parTrans" cxnId="{E37610F9-AD5C-A543-B474-09B58D4B69E7}">
      <dgm:prSet/>
      <dgm:spPr/>
      <dgm:t>
        <a:bodyPr/>
        <a:lstStyle/>
        <a:p>
          <a:endParaRPr lang="tr-TR"/>
        </a:p>
      </dgm:t>
    </dgm:pt>
    <dgm:pt modelId="{53809C9A-45DB-944A-83F8-99DDA791B1C1}" type="sibTrans" cxnId="{E37610F9-AD5C-A543-B474-09B58D4B69E7}">
      <dgm:prSet/>
      <dgm:spPr/>
      <dgm:t>
        <a:bodyPr/>
        <a:lstStyle/>
        <a:p>
          <a:endParaRPr lang="tr-TR"/>
        </a:p>
      </dgm:t>
    </dgm:pt>
    <dgm:pt modelId="{096F0C4D-F3C0-6E4A-88AA-4046DBBA6263}">
      <dgm:prSet/>
      <dgm:spPr/>
      <dgm:t>
        <a:bodyPr/>
        <a:lstStyle/>
        <a:p>
          <a:r>
            <a:rPr lang="tr-TR"/>
            <a:t>Afet sonrası topluma verilecek tüm hizmetlerin yenilenmesi için çalışmalarda yer almak</a:t>
          </a:r>
        </a:p>
      </dgm:t>
    </dgm:pt>
    <dgm:pt modelId="{696BAD69-ACAC-354B-B326-79EEED888931}" type="parTrans" cxnId="{C08E8D58-4106-8E44-9056-B7BB37E4337D}">
      <dgm:prSet/>
      <dgm:spPr/>
      <dgm:t>
        <a:bodyPr/>
        <a:lstStyle/>
        <a:p>
          <a:endParaRPr lang="tr-TR"/>
        </a:p>
      </dgm:t>
    </dgm:pt>
    <dgm:pt modelId="{582F5212-F93E-604B-BEC1-07EECD81F6E5}" type="sibTrans" cxnId="{C08E8D58-4106-8E44-9056-B7BB37E4337D}">
      <dgm:prSet/>
      <dgm:spPr/>
      <dgm:t>
        <a:bodyPr/>
        <a:lstStyle/>
        <a:p>
          <a:endParaRPr lang="tr-TR"/>
        </a:p>
      </dgm:t>
    </dgm:pt>
    <dgm:pt modelId="{F89C6646-7D40-3D4A-B2CD-ECD77940D8C0}">
      <dgm:prSet/>
      <dgm:spPr/>
      <dgm:t>
        <a:bodyPr/>
        <a:lstStyle/>
        <a:p>
          <a:r>
            <a:rPr lang="tr-TR"/>
            <a:t>Afetin afetzedeler üzerinde uzun dönem etkilerini değerlendiren ekipte yer almak ve hizmete dahil olmak</a:t>
          </a:r>
        </a:p>
      </dgm:t>
    </dgm:pt>
    <dgm:pt modelId="{E57BF714-3405-A84A-96D8-8508C69C3670}" type="parTrans" cxnId="{18F88624-1870-DA43-B20B-74F8D79AF8A1}">
      <dgm:prSet/>
      <dgm:spPr/>
      <dgm:t>
        <a:bodyPr/>
        <a:lstStyle/>
        <a:p>
          <a:endParaRPr lang="tr-TR"/>
        </a:p>
      </dgm:t>
    </dgm:pt>
    <dgm:pt modelId="{F52508D0-5BE8-E64C-A759-F49B4243AA78}" type="sibTrans" cxnId="{18F88624-1870-DA43-B20B-74F8D79AF8A1}">
      <dgm:prSet/>
      <dgm:spPr/>
      <dgm:t>
        <a:bodyPr/>
        <a:lstStyle/>
        <a:p>
          <a:endParaRPr lang="tr-TR"/>
        </a:p>
      </dgm:t>
    </dgm:pt>
    <dgm:pt modelId="{1147CE98-E0CB-CF41-A9E6-2653957E067B}" type="pres">
      <dgm:prSet presAssocID="{033CABF7-390A-C740-98B1-8F42FDAF9524}" presName="vert0" presStyleCnt="0">
        <dgm:presLayoutVars>
          <dgm:dir/>
          <dgm:animOne val="branch"/>
          <dgm:animLvl val="lvl"/>
        </dgm:presLayoutVars>
      </dgm:prSet>
      <dgm:spPr/>
      <dgm:t>
        <a:bodyPr/>
        <a:lstStyle/>
        <a:p>
          <a:endParaRPr lang="tr-TR"/>
        </a:p>
      </dgm:t>
    </dgm:pt>
    <dgm:pt modelId="{761DBAD3-F975-5849-9050-49DD7B264510}" type="pres">
      <dgm:prSet presAssocID="{F72C0ADB-41E7-CE4C-9426-668D6401C464}" presName="thickLine" presStyleLbl="alignNode1" presStyleIdx="0" presStyleCnt="1"/>
      <dgm:spPr/>
    </dgm:pt>
    <dgm:pt modelId="{149799A8-042A-F843-BBA2-F068F47CB339}" type="pres">
      <dgm:prSet presAssocID="{F72C0ADB-41E7-CE4C-9426-668D6401C464}" presName="horz1" presStyleCnt="0"/>
      <dgm:spPr/>
    </dgm:pt>
    <dgm:pt modelId="{59662468-43B4-C14F-9F91-C173FEC60D61}" type="pres">
      <dgm:prSet presAssocID="{F72C0ADB-41E7-CE4C-9426-668D6401C464}" presName="tx1" presStyleLbl="revTx" presStyleIdx="0" presStyleCnt="6"/>
      <dgm:spPr/>
      <dgm:t>
        <a:bodyPr/>
        <a:lstStyle/>
        <a:p>
          <a:endParaRPr lang="tr-TR"/>
        </a:p>
      </dgm:t>
    </dgm:pt>
    <dgm:pt modelId="{D356B702-45DD-E84F-A256-C08CB5CA793C}" type="pres">
      <dgm:prSet presAssocID="{F72C0ADB-41E7-CE4C-9426-668D6401C464}" presName="vert1" presStyleCnt="0"/>
      <dgm:spPr/>
    </dgm:pt>
    <dgm:pt modelId="{EEED89FD-9189-9942-BFDB-301CD8747D51}" type="pres">
      <dgm:prSet presAssocID="{2AA8340F-A115-ED45-BE5F-0BB739E0E2B8}" presName="vertSpace2a" presStyleCnt="0"/>
      <dgm:spPr/>
    </dgm:pt>
    <dgm:pt modelId="{2CB653A0-8C49-A34F-AE1E-BA67EAFDCD90}" type="pres">
      <dgm:prSet presAssocID="{2AA8340F-A115-ED45-BE5F-0BB739E0E2B8}" presName="horz2" presStyleCnt="0"/>
      <dgm:spPr/>
    </dgm:pt>
    <dgm:pt modelId="{3AE9CA13-5E84-4D40-A513-154C252E21B5}" type="pres">
      <dgm:prSet presAssocID="{2AA8340F-A115-ED45-BE5F-0BB739E0E2B8}" presName="horzSpace2" presStyleCnt="0"/>
      <dgm:spPr/>
    </dgm:pt>
    <dgm:pt modelId="{1BBF6174-0338-124D-B596-EE13D738F6B5}" type="pres">
      <dgm:prSet presAssocID="{2AA8340F-A115-ED45-BE5F-0BB739E0E2B8}" presName="tx2" presStyleLbl="revTx" presStyleIdx="1" presStyleCnt="6"/>
      <dgm:spPr/>
      <dgm:t>
        <a:bodyPr/>
        <a:lstStyle/>
        <a:p>
          <a:endParaRPr lang="tr-TR"/>
        </a:p>
      </dgm:t>
    </dgm:pt>
    <dgm:pt modelId="{D2E97D52-0B50-BA4F-BA74-CD6C207FB0AE}" type="pres">
      <dgm:prSet presAssocID="{2AA8340F-A115-ED45-BE5F-0BB739E0E2B8}" presName="vert2" presStyleCnt="0"/>
      <dgm:spPr/>
    </dgm:pt>
    <dgm:pt modelId="{D7921498-C62D-2843-A4E5-6F19A0E8F1E9}" type="pres">
      <dgm:prSet presAssocID="{2AA8340F-A115-ED45-BE5F-0BB739E0E2B8}" presName="thinLine2b" presStyleLbl="callout" presStyleIdx="0" presStyleCnt="5"/>
      <dgm:spPr/>
    </dgm:pt>
    <dgm:pt modelId="{8D0731BA-42D3-1144-9C1A-76C3E0B5A79C}" type="pres">
      <dgm:prSet presAssocID="{2AA8340F-A115-ED45-BE5F-0BB739E0E2B8}" presName="vertSpace2b" presStyleCnt="0"/>
      <dgm:spPr/>
    </dgm:pt>
    <dgm:pt modelId="{8DE03660-EE27-8F46-B9C8-3C7EFED17EFD}" type="pres">
      <dgm:prSet presAssocID="{F464FF12-DA90-914C-8363-0EB812F6F300}" presName="horz2" presStyleCnt="0"/>
      <dgm:spPr/>
    </dgm:pt>
    <dgm:pt modelId="{3F1D8854-8277-704C-BAAF-432E310A16A8}" type="pres">
      <dgm:prSet presAssocID="{F464FF12-DA90-914C-8363-0EB812F6F300}" presName="horzSpace2" presStyleCnt="0"/>
      <dgm:spPr/>
    </dgm:pt>
    <dgm:pt modelId="{FE0895E0-5E6E-5542-A869-AB29E2EC2BE1}" type="pres">
      <dgm:prSet presAssocID="{F464FF12-DA90-914C-8363-0EB812F6F300}" presName="tx2" presStyleLbl="revTx" presStyleIdx="2" presStyleCnt="6"/>
      <dgm:spPr/>
      <dgm:t>
        <a:bodyPr/>
        <a:lstStyle/>
        <a:p>
          <a:endParaRPr lang="tr-TR"/>
        </a:p>
      </dgm:t>
    </dgm:pt>
    <dgm:pt modelId="{39C63D18-4167-7148-8B6F-01A512EDC522}" type="pres">
      <dgm:prSet presAssocID="{F464FF12-DA90-914C-8363-0EB812F6F300}" presName="vert2" presStyleCnt="0"/>
      <dgm:spPr/>
    </dgm:pt>
    <dgm:pt modelId="{049D3A4D-E37F-0647-8696-14FB03D59CA7}" type="pres">
      <dgm:prSet presAssocID="{F464FF12-DA90-914C-8363-0EB812F6F300}" presName="thinLine2b" presStyleLbl="callout" presStyleIdx="1" presStyleCnt="5"/>
      <dgm:spPr/>
    </dgm:pt>
    <dgm:pt modelId="{76180590-3AAF-5B43-B1E8-F49B524B0134}" type="pres">
      <dgm:prSet presAssocID="{F464FF12-DA90-914C-8363-0EB812F6F300}" presName="vertSpace2b" presStyleCnt="0"/>
      <dgm:spPr/>
    </dgm:pt>
    <dgm:pt modelId="{5288F7C3-3437-7D45-8639-0A2845DDD259}" type="pres">
      <dgm:prSet presAssocID="{FBA4CFC2-8C55-E644-8E37-2A3FCE23E21C}" presName="horz2" presStyleCnt="0"/>
      <dgm:spPr/>
    </dgm:pt>
    <dgm:pt modelId="{DC673A5B-0F42-DC4E-BDC5-6E7CF60E3163}" type="pres">
      <dgm:prSet presAssocID="{FBA4CFC2-8C55-E644-8E37-2A3FCE23E21C}" presName="horzSpace2" presStyleCnt="0"/>
      <dgm:spPr/>
    </dgm:pt>
    <dgm:pt modelId="{85FAB6B7-E008-BD4D-8CB9-04B2B2EC09C5}" type="pres">
      <dgm:prSet presAssocID="{FBA4CFC2-8C55-E644-8E37-2A3FCE23E21C}" presName="tx2" presStyleLbl="revTx" presStyleIdx="3" presStyleCnt="6"/>
      <dgm:spPr/>
      <dgm:t>
        <a:bodyPr/>
        <a:lstStyle/>
        <a:p>
          <a:endParaRPr lang="tr-TR"/>
        </a:p>
      </dgm:t>
    </dgm:pt>
    <dgm:pt modelId="{778C418F-2C4B-FC44-93C0-1600B17BF440}" type="pres">
      <dgm:prSet presAssocID="{FBA4CFC2-8C55-E644-8E37-2A3FCE23E21C}" presName="vert2" presStyleCnt="0"/>
      <dgm:spPr/>
    </dgm:pt>
    <dgm:pt modelId="{770013C8-5E6C-0C4E-B7D8-276DA6402804}" type="pres">
      <dgm:prSet presAssocID="{FBA4CFC2-8C55-E644-8E37-2A3FCE23E21C}" presName="thinLine2b" presStyleLbl="callout" presStyleIdx="2" presStyleCnt="5"/>
      <dgm:spPr/>
    </dgm:pt>
    <dgm:pt modelId="{F89E496B-FBE1-C841-A159-C5A2002DA418}" type="pres">
      <dgm:prSet presAssocID="{FBA4CFC2-8C55-E644-8E37-2A3FCE23E21C}" presName="vertSpace2b" presStyleCnt="0"/>
      <dgm:spPr/>
    </dgm:pt>
    <dgm:pt modelId="{533D78B8-BBEC-7B44-B6F2-665A86DD196A}" type="pres">
      <dgm:prSet presAssocID="{096F0C4D-F3C0-6E4A-88AA-4046DBBA6263}" presName="horz2" presStyleCnt="0"/>
      <dgm:spPr/>
    </dgm:pt>
    <dgm:pt modelId="{74BDE302-D5FD-CB4D-A93B-0587B0ABCD36}" type="pres">
      <dgm:prSet presAssocID="{096F0C4D-F3C0-6E4A-88AA-4046DBBA6263}" presName="horzSpace2" presStyleCnt="0"/>
      <dgm:spPr/>
    </dgm:pt>
    <dgm:pt modelId="{06934DB9-F0FA-0946-B8E4-5E8AD2C6606E}" type="pres">
      <dgm:prSet presAssocID="{096F0C4D-F3C0-6E4A-88AA-4046DBBA6263}" presName="tx2" presStyleLbl="revTx" presStyleIdx="4" presStyleCnt="6"/>
      <dgm:spPr/>
      <dgm:t>
        <a:bodyPr/>
        <a:lstStyle/>
        <a:p>
          <a:endParaRPr lang="tr-TR"/>
        </a:p>
      </dgm:t>
    </dgm:pt>
    <dgm:pt modelId="{FC8C06B7-DF04-214B-97B8-B8A9B92B5390}" type="pres">
      <dgm:prSet presAssocID="{096F0C4D-F3C0-6E4A-88AA-4046DBBA6263}" presName="vert2" presStyleCnt="0"/>
      <dgm:spPr/>
    </dgm:pt>
    <dgm:pt modelId="{851C74A3-5A58-F148-BACD-AD8501726B8D}" type="pres">
      <dgm:prSet presAssocID="{096F0C4D-F3C0-6E4A-88AA-4046DBBA6263}" presName="thinLine2b" presStyleLbl="callout" presStyleIdx="3" presStyleCnt="5"/>
      <dgm:spPr/>
    </dgm:pt>
    <dgm:pt modelId="{08A14964-AB78-4742-B64F-7664AE15CC22}" type="pres">
      <dgm:prSet presAssocID="{096F0C4D-F3C0-6E4A-88AA-4046DBBA6263}" presName="vertSpace2b" presStyleCnt="0"/>
      <dgm:spPr/>
    </dgm:pt>
    <dgm:pt modelId="{81AB2FE8-6CF3-184D-8BEF-466D3A7C75F8}" type="pres">
      <dgm:prSet presAssocID="{F89C6646-7D40-3D4A-B2CD-ECD77940D8C0}" presName="horz2" presStyleCnt="0"/>
      <dgm:spPr/>
    </dgm:pt>
    <dgm:pt modelId="{3EC54467-47A7-1A4F-8181-D59D0D7DA63E}" type="pres">
      <dgm:prSet presAssocID="{F89C6646-7D40-3D4A-B2CD-ECD77940D8C0}" presName="horzSpace2" presStyleCnt="0"/>
      <dgm:spPr/>
    </dgm:pt>
    <dgm:pt modelId="{A4671812-A287-DF40-B9E9-846CDCDF4AAA}" type="pres">
      <dgm:prSet presAssocID="{F89C6646-7D40-3D4A-B2CD-ECD77940D8C0}" presName="tx2" presStyleLbl="revTx" presStyleIdx="5" presStyleCnt="6"/>
      <dgm:spPr/>
      <dgm:t>
        <a:bodyPr/>
        <a:lstStyle/>
        <a:p>
          <a:endParaRPr lang="tr-TR"/>
        </a:p>
      </dgm:t>
    </dgm:pt>
    <dgm:pt modelId="{149A69CF-4005-1940-BF47-CD60A14DF36C}" type="pres">
      <dgm:prSet presAssocID="{F89C6646-7D40-3D4A-B2CD-ECD77940D8C0}" presName="vert2" presStyleCnt="0"/>
      <dgm:spPr/>
    </dgm:pt>
    <dgm:pt modelId="{8566F9B2-7C84-C54E-86A7-2BC4AB52E3E4}" type="pres">
      <dgm:prSet presAssocID="{F89C6646-7D40-3D4A-B2CD-ECD77940D8C0}" presName="thinLine2b" presStyleLbl="callout" presStyleIdx="4" presStyleCnt="5"/>
      <dgm:spPr/>
    </dgm:pt>
    <dgm:pt modelId="{79DA53BB-FCE6-2541-9900-3CF75C461B89}" type="pres">
      <dgm:prSet presAssocID="{F89C6646-7D40-3D4A-B2CD-ECD77940D8C0}" presName="vertSpace2b" presStyleCnt="0"/>
      <dgm:spPr/>
    </dgm:pt>
  </dgm:ptLst>
  <dgm:cxnLst>
    <dgm:cxn modelId="{D6EB3CD2-DE0E-CF4A-9C2D-63884F718642}" type="presOf" srcId="{F464FF12-DA90-914C-8363-0EB812F6F300}" destId="{FE0895E0-5E6E-5542-A869-AB29E2EC2BE1}" srcOrd="0" destOrd="0" presId="urn:microsoft.com/office/officeart/2008/layout/LinedList"/>
    <dgm:cxn modelId="{2CA1F30B-2AB4-3E46-88B5-8CD477752AE9}" type="presOf" srcId="{033CABF7-390A-C740-98B1-8F42FDAF9524}" destId="{1147CE98-E0CB-CF41-A9E6-2653957E067B}" srcOrd="0" destOrd="0" presId="urn:microsoft.com/office/officeart/2008/layout/LinedList"/>
    <dgm:cxn modelId="{70EC0881-3C5F-2444-8DD9-AA8686390297}" srcId="{F72C0ADB-41E7-CE4C-9426-668D6401C464}" destId="{2AA8340F-A115-ED45-BE5F-0BB739E0E2B8}" srcOrd="0" destOrd="0" parTransId="{E477F650-1E75-6249-A3F8-61F06A214D94}" sibTransId="{218FE6EA-8103-A24B-9EA0-731DC15FA1F6}"/>
    <dgm:cxn modelId="{55235115-3BA8-FA48-9907-43BCEBE29075}" srcId="{033CABF7-390A-C740-98B1-8F42FDAF9524}" destId="{F72C0ADB-41E7-CE4C-9426-668D6401C464}" srcOrd="0" destOrd="0" parTransId="{42EF2D2E-9DCC-434D-B18B-4282C7C5C12C}" sibTransId="{B5B5D3F9-A833-9E4C-81BB-D15D691899E6}"/>
    <dgm:cxn modelId="{27E5FDB3-3E7B-F94A-A3FE-A8057E5DFBEE}" type="presOf" srcId="{F89C6646-7D40-3D4A-B2CD-ECD77940D8C0}" destId="{A4671812-A287-DF40-B9E9-846CDCDF4AAA}" srcOrd="0" destOrd="0" presId="urn:microsoft.com/office/officeart/2008/layout/LinedList"/>
    <dgm:cxn modelId="{687A56DD-7D16-7C49-B04B-33D289C005C8}" type="presOf" srcId="{FBA4CFC2-8C55-E644-8E37-2A3FCE23E21C}" destId="{85FAB6B7-E008-BD4D-8CB9-04B2B2EC09C5}" srcOrd="0" destOrd="0" presId="urn:microsoft.com/office/officeart/2008/layout/LinedList"/>
    <dgm:cxn modelId="{C08E8D58-4106-8E44-9056-B7BB37E4337D}" srcId="{F72C0ADB-41E7-CE4C-9426-668D6401C464}" destId="{096F0C4D-F3C0-6E4A-88AA-4046DBBA6263}" srcOrd="3" destOrd="0" parTransId="{696BAD69-ACAC-354B-B326-79EEED888931}" sibTransId="{582F5212-F93E-604B-BEC1-07EECD81F6E5}"/>
    <dgm:cxn modelId="{9397F342-3FA0-8F45-A1CC-F2EC2FA11963}" type="presOf" srcId="{F72C0ADB-41E7-CE4C-9426-668D6401C464}" destId="{59662468-43B4-C14F-9F91-C173FEC60D61}" srcOrd="0" destOrd="0" presId="urn:microsoft.com/office/officeart/2008/layout/LinedList"/>
    <dgm:cxn modelId="{E37610F9-AD5C-A543-B474-09B58D4B69E7}" srcId="{F72C0ADB-41E7-CE4C-9426-668D6401C464}" destId="{FBA4CFC2-8C55-E644-8E37-2A3FCE23E21C}" srcOrd="2" destOrd="0" parTransId="{FD2D3906-5360-B840-8535-971936FDAF89}" sibTransId="{53809C9A-45DB-944A-83F8-99DDA791B1C1}"/>
    <dgm:cxn modelId="{18F88624-1870-DA43-B20B-74F8D79AF8A1}" srcId="{F72C0ADB-41E7-CE4C-9426-668D6401C464}" destId="{F89C6646-7D40-3D4A-B2CD-ECD77940D8C0}" srcOrd="4" destOrd="0" parTransId="{E57BF714-3405-A84A-96D8-8508C69C3670}" sibTransId="{F52508D0-5BE8-E64C-A759-F49B4243AA78}"/>
    <dgm:cxn modelId="{1FB09083-1872-9D48-85D1-76C58E30C1EE}" type="presOf" srcId="{096F0C4D-F3C0-6E4A-88AA-4046DBBA6263}" destId="{06934DB9-F0FA-0946-B8E4-5E8AD2C6606E}" srcOrd="0" destOrd="0" presId="urn:microsoft.com/office/officeart/2008/layout/LinedList"/>
    <dgm:cxn modelId="{C205C9AD-0759-E24B-98FE-5A37A60E3269}" type="presOf" srcId="{2AA8340F-A115-ED45-BE5F-0BB739E0E2B8}" destId="{1BBF6174-0338-124D-B596-EE13D738F6B5}" srcOrd="0" destOrd="0" presId="urn:microsoft.com/office/officeart/2008/layout/LinedList"/>
    <dgm:cxn modelId="{67B5D78C-6BCB-CD4B-A221-8C800758E7C8}" srcId="{F72C0ADB-41E7-CE4C-9426-668D6401C464}" destId="{F464FF12-DA90-914C-8363-0EB812F6F300}" srcOrd="1" destOrd="0" parTransId="{EF0A67BB-594E-8544-891A-0088FE004D1C}" sibTransId="{367DC94F-6C44-4244-88B9-2D7D45FD4FD0}"/>
    <dgm:cxn modelId="{1460E463-3C5D-8541-8002-F81F4D3487CB}" type="presParOf" srcId="{1147CE98-E0CB-CF41-A9E6-2653957E067B}" destId="{761DBAD3-F975-5849-9050-49DD7B264510}" srcOrd="0" destOrd="0" presId="urn:microsoft.com/office/officeart/2008/layout/LinedList"/>
    <dgm:cxn modelId="{48813E85-53A1-0447-91DD-CCD55EDF75CA}" type="presParOf" srcId="{1147CE98-E0CB-CF41-A9E6-2653957E067B}" destId="{149799A8-042A-F843-BBA2-F068F47CB339}" srcOrd="1" destOrd="0" presId="urn:microsoft.com/office/officeart/2008/layout/LinedList"/>
    <dgm:cxn modelId="{E36D96E8-600C-CD4D-BAA6-97AEAB149B92}" type="presParOf" srcId="{149799A8-042A-F843-BBA2-F068F47CB339}" destId="{59662468-43B4-C14F-9F91-C173FEC60D61}" srcOrd="0" destOrd="0" presId="urn:microsoft.com/office/officeart/2008/layout/LinedList"/>
    <dgm:cxn modelId="{C1D4C5A5-75B9-5E41-967C-B774EAC13DED}" type="presParOf" srcId="{149799A8-042A-F843-BBA2-F068F47CB339}" destId="{D356B702-45DD-E84F-A256-C08CB5CA793C}" srcOrd="1" destOrd="0" presId="urn:microsoft.com/office/officeart/2008/layout/LinedList"/>
    <dgm:cxn modelId="{0F19DE1E-8A09-6D42-A00D-54B7C6201668}" type="presParOf" srcId="{D356B702-45DD-E84F-A256-C08CB5CA793C}" destId="{EEED89FD-9189-9942-BFDB-301CD8747D51}" srcOrd="0" destOrd="0" presId="urn:microsoft.com/office/officeart/2008/layout/LinedList"/>
    <dgm:cxn modelId="{7501D568-8EFA-8F4E-8F43-9BF1D14807D6}" type="presParOf" srcId="{D356B702-45DD-E84F-A256-C08CB5CA793C}" destId="{2CB653A0-8C49-A34F-AE1E-BA67EAFDCD90}" srcOrd="1" destOrd="0" presId="urn:microsoft.com/office/officeart/2008/layout/LinedList"/>
    <dgm:cxn modelId="{D49D9AE8-E774-6E48-9970-701F6217B61C}" type="presParOf" srcId="{2CB653A0-8C49-A34F-AE1E-BA67EAFDCD90}" destId="{3AE9CA13-5E84-4D40-A513-154C252E21B5}" srcOrd="0" destOrd="0" presId="urn:microsoft.com/office/officeart/2008/layout/LinedList"/>
    <dgm:cxn modelId="{C7025ECF-F40D-9248-835D-D9BB3AFE86D1}" type="presParOf" srcId="{2CB653A0-8C49-A34F-AE1E-BA67EAFDCD90}" destId="{1BBF6174-0338-124D-B596-EE13D738F6B5}" srcOrd="1" destOrd="0" presId="urn:microsoft.com/office/officeart/2008/layout/LinedList"/>
    <dgm:cxn modelId="{A2B24E69-E531-7541-8EC6-262028FD4F31}" type="presParOf" srcId="{2CB653A0-8C49-A34F-AE1E-BA67EAFDCD90}" destId="{D2E97D52-0B50-BA4F-BA74-CD6C207FB0AE}" srcOrd="2" destOrd="0" presId="urn:microsoft.com/office/officeart/2008/layout/LinedList"/>
    <dgm:cxn modelId="{DBCC3650-1301-524B-86AF-CACD63365E37}" type="presParOf" srcId="{D356B702-45DD-E84F-A256-C08CB5CA793C}" destId="{D7921498-C62D-2843-A4E5-6F19A0E8F1E9}" srcOrd="2" destOrd="0" presId="urn:microsoft.com/office/officeart/2008/layout/LinedList"/>
    <dgm:cxn modelId="{4C2D4687-7CAD-8947-856E-3F329AA7DB5D}" type="presParOf" srcId="{D356B702-45DD-E84F-A256-C08CB5CA793C}" destId="{8D0731BA-42D3-1144-9C1A-76C3E0B5A79C}" srcOrd="3" destOrd="0" presId="urn:microsoft.com/office/officeart/2008/layout/LinedList"/>
    <dgm:cxn modelId="{9176E8C6-0A66-004D-990E-FD77BBE5024C}" type="presParOf" srcId="{D356B702-45DD-E84F-A256-C08CB5CA793C}" destId="{8DE03660-EE27-8F46-B9C8-3C7EFED17EFD}" srcOrd="4" destOrd="0" presId="urn:microsoft.com/office/officeart/2008/layout/LinedList"/>
    <dgm:cxn modelId="{0776B9D9-AE67-694E-8B1F-45C50451F895}" type="presParOf" srcId="{8DE03660-EE27-8F46-B9C8-3C7EFED17EFD}" destId="{3F1D8854-8277-704C-BAAF-432E310A16A8}" srcOrd="0" destOrd="0" presId="urn:microsoft.com/office/officeart/2008/layout/LinedList"/>
    <dgm:cxn modelId="{C91DB241-2625-4941-827E-FB2D242EE522}" type="presParOf" srcId="{8DE03660-EE27-8F46-B9C8-3C7EFED17EFD}" destId="{FE0895E0-5E6E-5542-A869-AB29E2EC2BE1}" srcOrd="1" destOrd="0" presId="urn:microsoft.com/office/officeart/2008/layout/LinedList"/>
    <dgm:cxn modelId="{EA146E7E-FDFB-5949-AC2E-0FD6352042FF}" type="presParOf" srcId="{8DE03660-EE27-8F46-B9C8-3C7EFED17EFD}" destId="{39C63D18-4167-7148-8B6F-01A512EDC522}" srcOrd="2" destOrd="0" presId="urn:microsoft.com/office/officeart/2008/layout/LinedList"/>
    <dgm:cxn modelId="{B6A12F28-BA80-AC46-BAC0-8EA55B29CAE6}" type="presParOf" srcId="{D356B702-45DD-E84F-A256-C08CB5CA793C}" destId="{049D3A4D-E37F-0647-8696-14FB03D59CA7}" srcOrd="5" destOrd="0" presId="urn:microsoft.com/office/officeart/2008/layout/LinedList"/>
    <dgm:cxn modelId="{D2B30D8A-46D4-FD4E-B693-9C9C86E7E08D}" type="presParOf" srcId="{D356B702-45DD-E84F-A256-C08CB5CA793C}" destId="{76180590-3AAF-5B43-B1E8-F49B524B0134}" srcOrd="6" destOrd="0" presId="urn:microsoft.com/office/officeart/2008/layout/LinedList"/>
    <dgm:cxn modelId="{1A2D67A9-CFCA-4944-9E28-A9338C52029F}" type="presParOf" srcId="{D356B702-45DD-E84F-A256-C08CB5CA793C}" destId="{5288F7C3-3437-7D45-8639-0A2845DDD259}" srcOrd="7" destOrd="0" presId="urn:microsoft.com/office/officeart/2008/layout/LinedList"/>
    <dgm:cxn modelId="{88B6998D-95A0-1B40-993A-68A406537E5A}" type="presParOf" srcId="{5288F7C3-3437-7D45-8639-0A2845DDD259}" destId="{DC673A5B-0F42-DC4E-BDC5-6E7CF60E3163}" srcOrd="0" destOrd="0" presId="urn:microsoft.com/office/officeart/2008/layout/LinedList"/>
    <dgm:cxn modelId="{C461F92B-AEDC-C648-A1B7-EE409350F1F9}" type="presParOf" srcId="{5288F7C3-3437-7D45-8639-0A2845DDD259}" destId="{85FAB6B7-E008-BD4D-8CB9-04B2B2EC09C5}" srcOrd="1" destOrd="0" presId="urn:microsoft.com/office/officeart/2008/layout/LinedList"/>
    <dgm:cxn modelId="{ACDCF3CE-5ED3-C643-A020-2251C93513EA}" type="presParOf" srcId="{5288F7C3-3437-7D45-8639-0A2845DDD259}" destId="{778C418F-2C4B-FC44-93C0-1600B17BF440}" srcOrd="2" destOrd="0" presId="urn:microsoft.com/office/officeart/2008/layout/LinedList"/>
    <dgm:cxn modelId="{62C85F31-06F6-8C4D-8279-CADCDDE81A8B}" type="presParOf" srcId="{D356B702-45DD-E84F-A256-C08CB5CA793C}" destId="{770013C8-5E6C-0C4E-B7D8-276DA6402804}" srcOrd="8" destOrd="0" presId="urn:microsoft.com/office/officeart/2008/layout/LinedList"/>
    <dgm:cxn modelId="{FB671435-2033-4A4B-9A87-C501AB1B6531}" type="presParOf" srcId="{D356B702-45DD-E84F-A256-C08CB5CA793C}" destId="{F89E496B-FBE1-C841-A159-C5A2002DA418}" srcOrd="9" destOrd="0" presId="urn:microsoft.com/office/officeart/2008/layout/LinedList"/>
    <dgm:cxn modelId="{71D26818-A705-CB48-83EC-AA34733E3526}" type="presParOf" srcId="{D356B702-45DD-E84F-A256-C08CB5CA793C}" destId="{533D78B8-BBEC-7B44-B6F2-665A86DD196A}" srcOrd="10" destOrd="0" presId="urn:microsoft.com/office/officeart/2008/layout/LinedList"/>
    <dgm:cxn modelId="{34C2D565-EBBE-EF49-A2CF-90F6F72E72F5}" type="presParOf" srcId="{533D78B8-BBEC-7B44-B6F2-665A86DD196A}" destId="{74BDE302-D5FD-CB4D-A93B-0587B0ABCD36}" srcOrd="0" destOrd="0" presId="urn:microsoft.com/office/officeart/2008/layout/LinedList"/>
    <dgm:cxn modelId="{002C51C4-74D9-3447-800B-3D98FD2BCC52}" type="presParOf" srcId="{533D78B8-BBEC-7B44-B6F2-665A86DD196A}" destId="{06934DB9-F0FA-0946-B8E4-5E8AD2C6606E}" srcOrd="1" destOrd="0" presId="urn:microsoft.com/office/officeart/2008/layout/LinedList"/>
    <dgm:cxn modelId="{6860C43F-D6AC-5347-85EA-D8616254991A}" type="presParOf" srcId="{533D78B8-BBEC-7B44-B6F2-665A86DD196A}" destId="{FC8C06B7-DF04-214B-97B8-B8A9B92B5390}" srcOrd="2" destOrd="0" presId="urn:microsoft.com/office/officeart/2008/layout/LinedList"/>
    <dgm:cxn modelId="{08CB6A82-DCF6-FD43-A200-C38CC5341BD2}" type="presParOf" srcId="{D356B702-45DD-E84F-A256-C08CB5CA793C}" destId="{851C74A3-5A58-F148-BACD-AD8501726B8D}" srcOrd="11" destOrd="0" presId="urn:microsoft.com/office/officeart/2008/layout/LinedList"/>
    <dgm:cxn modelId="{186ABB0B-BE69-3442-8143-8DBCD08A6966}" type="presParOf" srcId="{D356B702-45DD-E84F-A256-C08CB5CA793C}" destId="{08A14964-AB78-4742-B64F-7664AE15CC22}" srcOrd="12" destOrd="0" presId="urn:microsoft.com/office/officeart/2008/layout/LinedList"/>
    <dgm:cxn modelId="{E11D2233-4026-304A-AB62-2341EE414BC0}" type="presParOf" srcId="{D356B702-45DD-E84F-A256-C08CB5CA793C}" destId="{81AB2FE8-6CF3-184D-8BEF-466D3A7C75F8}" srcOrd="13" destOrd="0" presId="urn:microsoft.com/office/officeart/2008/layout/LinedList"/>
    <dgm:cxn modelId="{79BB8A8E-23F4-CA4E-999D-9CB65F5141FA}" type="presParOf" srcId="{81AB2FE8-6CF3-184D-8BEF-466D3A7C75F8}" destId="{3EC54467-47A7-1A4F-8181-D59D0D7DA63E}" srcOrd="0" destOrd="0" presId="urn:microsoft.com/office/officeart/2008/layout/LinedList"/>
    <dgm:cxn modelId="{87C040BE-59AF-AF41-ACC3-41E31DED102B}" type="presParOf" srcId="{81AB2FE8-6CF3-184D-8BEF-466D3A7C75F8}" destId="{A4671812-A287-DF40-B9E9-846CDCDF4AAA}" srcOrd="1" destOrd="0" presId="urn:microsoft.com/office/officeart/2008/layout/LinedList"/>
    <dgm:cxn modelId="{3A4ADFD0-03B1-8E4D-BFF1-4BC0867F71EB}" type="presParOf" srcId="{81AB2FE8-6CF3-184D-8BEF-466D3A7C75F8}" destId="{149A69CF-4005-1940-BF47-CD60A14DF36C}" srcOrd="2" destOrd="0" presId="urn:microsoft.com/office/officeart/2008/layout/LinedList"/>
    <dgm:cxn modelId="{623BED40-324A-264E-8F3B-F22F90BCD8BA}" type="presParOf" srcId="{D356B702-45DD-E84F-A256-C08CB5CA793C}" destId="{8566F9B2-7C84-C54E-86A7-2BC4AB52E3E4}" srcOrd="14" destOrd="0" presId="urn:microsoft.com/office/officeart/2008/layout/LinedList"/>
    <dgm:cxn modelId="{CE435BC0-00BF-1648-9CEF-A2A2FAF7D40C}" type="presParOf" srcId="{D356B702-45DD-E84F-A256-C08CB5CA793C}" destId="{79DA53BB-FCE6-2541-9900-3CF75C461B89}"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38C77-84FE-8144-B0D8-BC0A3A53654A}">
      <dsp:nvSpPr>
        <dsp:cNvPr id="0" name=""/>
        <dsp:cNvSpPr/>
      </dsp:nvSpPr>
      <dsp:spPr>
        <a:xfrm>
          <a:off x="-4069883" y="-624677"/>
          <a:ext cx="4849804" cy="4849804"/>
        </a:xfrm>
        <a:prstGeom prst="blockArc">
          <a:avLst>
            <a:gd name="adj1" fmla="val 18900000"/>
            <a:gd name="adj2" fmla="val 2700000"/>
            <a:gd name="adj3" fmla="val 44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FA915-FF2D-FA4F-BAF2-6B6D23CE6F96}">
      <dsp:nvSpPr>
        <dsp:cNvPr id="0" name=""/>
        <dsp:cNvSpPr/>
      </dsp:nvSpPr>
      <dsp:spPr>
        <a:xfrm>
          <a:off x="501563" y="360045"/>
          <a:ext cx="6786409" cy="7200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71" tIns="35560" rIns="35560" bIns="35560" numCol="1" spcCol="1270" anchor="ctr" anchorCtr="0">
          <a:noAutofit/>
        </a:bodyPr>
        <a:lstStyle/>
        <a:p>
          <a:pPr lvl="0" algn="l" defTabSz="622300">
            <a:lnSpc>
              <a:spcPct val="100000"/>
            </a:lnSpc>
            <a:spcBef>
              <a:spcPct val="0"/>
            </a:spcBef>
            <a:spcAft>
              <a:spcPct val="35000"/>
            </a:spcAft>
          </a:pPr>
          <a:r>
            <a:rPr lang="tr-TR" sz="1400" kern="1200"/>
            <a:t>Topluluk temelli afet yönetimi: maruz kalanlar ve riski olanların politika oluşturma sürecine dahil olmaları</a:t>
          </a:r>
        </a:p>
      </dsp:txBody>
      <dsp:txXfrm>
        <a:off x="501563" y="360045"/>
        <a:ext cx="6786409" cy="720090"/>
      </dsp:txXfrm>
    </dsp:sp>
    <dsp:sp modelId="{563BA588-65CB-8A44-A924-682EB2172A56}">
      <dsp:nvSpPr>
        <dsp:cNvPr id="0" name=""/>
        <dsp:cNvSpPr/>
      </dsp:nvSpPr>
      <dsp:spPr>
        <a:xfrm>
          <a:off x="51507" y="270033"/>
          <a:ext cx="900112" cy="90011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8D6EF9-5A97-2D43-BD85-08630FE456A9}">
      <dsp:nvSpPr>
        <dsp:cNvPr id="0" name=""/>
        <dsp:cNvSpPr/>
      </dsp:nvSpPr>
      <dsp:spPr>
        <a:xfrm>
          <a:off x="763316" y="1440180"/>
          <a:ext cx="6524656" cy="720090"/>
        </a:xfrm>
        <a:prstGeom prst="rect">
          <a:avLst/>
        </a:prstGeom>
        <a:solidFill>
          <a:schemeClr val="accent2">
            <a:hueOff val="10034821"/>
            <a:satOff val="-126"/>
            <a:lumOff val="313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71" tIns="35560" rIns="35560" bIns="35560" numCol="1" spcCol="1270" anchor="ctr" anchorCtr="0">
          <a:noAutofit/>
        </a:bodyPr>
        <a:lstStyle/>
        <a:p>
          <a:pPr lvl="0" algn="l" defTabSz="622300">
            <a:lnSpc>
              <a:spcPct val="100000"/>
            </a:lnSpc>
            <a:spcBef>
              <a:spcPct val="0"/>
            </a:spcBef>
            <a:spcAft>
              <a:spcPct val="35000"/>
            </a:spcAft>
          </a:pPr>
          <a:r>
            <a:rPr lang="tr-TR" sz="1400" kern="1200"/>
            <a:t>Bütünleşik afet yönetimi: Afet öncesi zarar azaltma, afet anından iyileşme süreçlerine kadar kriz yönetimine hazırlık çalışmaları </a:t>
          </a:r>
        </a:p>
      </dsp:txBody>
      <dsp:txXfrm>
        <a:off x="763316" y="1440180"/>
        <a:ext cx="6524656" cy="720090"/>
      </dsp:txXfrm>
    </dsp:sp>
    <dsp:sp modelId="{57F5934F-6DC4-E041-A3C4-1F6343F4F367}">
      <dsp:nvSpPr>
        <dsp:cNvPr id="0" name=""/>
        <dsp:cNvSpPr/>
      </dsp:nvSpPr>
      <dsp:spPr>
        <a:xfrm>
          <a:off x="313259" y="1350168"/>
          <a:ext cx="900112" cy="900112"/>
        </a:xfrm>
        <a:prstGeom prst="ellipse">
          <a:avLst/>
        </a:prstGeom>
        <a:solidFill>
          <a:schemeClr val="lt1">
            <a:hueOff val="0"/>
            <a:satOff val="0"/>
            <a:lumOff val="0"/>
            <a:alphaOff val="0"/>
          </a:schemeClr>
        </a:solidFill>
        <a:ln w="12700" cap="flat" cmpd="sng" algn="ctr">
          <a:solidFill>
            <a:schemeClr val="accent2">
              <a:hueOff val="10034821"/>
              <a:satOff val="-126"/>
              <a:lumOff val="3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0CDCAA-AD13-CF45-A0AD-E740A823001B}">
      <dsp:nvSpPr>
        <dsp:cNvPr id="0" name=""/>
        <dsp:cNvSpPr/>
      </dsp:nvSpPr>
      <dsp:spPr>
        <a:xfrm>
          <a:off x="501563" y="2520315"/>
          <a:ext cx="6786409" cy="720090"/>
        </a:xfrm>
        <a:prstGeom prst="rect">
          <a:avLst/>
        </a:prstGeom>
        <a:solidFill>
          <a:schemeClr val="accent2">
            <a:hueOff val="20069641"/>
            <a:satOff val="-252"/>
            <a:lumOff val="62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71" tIns="35560" rIns="35560" bIns="35560" numCol="1" spcCol="1270" anchor="ctr" anchorCtr="0">
          <a:noAutofit/>
        </a:bodyPr>
        <a:lstStyle/>
        <a:p>
          <a:pPr lvl="0" algn="l" defTabSz="622300">
            <a:lnSpc>
              <a:spcPct val="100000"/>
            </a:lnSpc>
            <a:spcBef>
              <a:spcPct val="0"/>
            </a:spcBef>
            <a:spcAft>
              <a:spcPct val="35000"/>
            </a:spcAft>
          </a:pPr>
          <a:r>
            <a:rPr lang="tr-TR" sz="1400" kern="1200"/>
            <a:t>Toplum tabanlı afet yönetim sistemi: halka kişisel korunma yollarının </a:t>
          </a:r>
          <a:r>
            <a:rPr lang="tr-TR" sz="1400" kern="1200" err="1"/>
            <a:t>aktarımıi</a:t>
          </a:r>
          <a:r>
            <a:rPr lang="tr-TR" sz="1400" kern="1200"/>
            <a:t> toplumda afet kültürünün yaygınlaştırılması, çok sektörlü örgütlenmeler</a:t>
          </a:r>
        </a:p>
      </dsp:txBody>
      <dsp:txXfrm>
        <a:off x="501563" y="2520315"/>
        <a:ext cx="6786409" cy="720090"/>
      </dsp:txXfrm>
    </dsp:sp>
    <dsp:sp modelId="{6004E774-8F58-F047-9A36-C18EFE3F9FE8}">
      <dsp:nvSpPr>
        <dsp:cNvPr id="0" name=""/>
        <dsp:cNvSpPr/>
      </dsp:nvSpPr>
      <dsp:spPr>
        <a:xfrm>
          <a:off x="51507" y="2430303"/>
          <a:ext cx="900112" cy="900112"/>
        </a:xfrm>
        <a:prstGeom prst="ellipse">
          <a:avLst/>
        </a:prstGeom>
        <a:solidFill>
          <a:schemeClr val="lt1">
            <a:hueOff val="0"/>
            <a:satOff val="0"/>
            <a:lumOff val="0"/>
            <a:alphaOff val="0"/>
          </a:schemeClr>
        </a:solidFill>
        <a:ln w="12700" cap="flat" cmpd="sng" algn="ctr">
          <a:solidFill>
            <a:schemeClr val="accent2">
              <a:hueOff val="20069641"/>
              <a:satOff val="-252"/>
              <a:lumOff val="627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AFA5F-27FC-4D69-BBE9-B480F97BB596}">
      <dsp:nvSpPr>
        <dsp:cNvPr id="0" name=""/>
        <dsp:cNvSpPr/>
      </dsp:nvSpPr>
      <dsp:spPr>
        <a:xfrm>
          <a:off x="0" y="667"/>
          <a:ext cx="6104761" cy="15608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7BA277-0939-4688-8C77-BE21DCA1E50E}">
      <dsp:nvSpPr>
        <dsp:cNvPr id="0" name=""/>
        <dsp:cNvSpPr/>
      </dsp:nvSpPr>
      <dsp:spPr>
        <a:xfrm>
          <a:off x="472145" y="351849"/>
          <a:ext cx="858445" cy="8584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3CB90-567A-4CD8-80F8-D37CFBDE5EB7}">
      <dsp:nvSpPr>
        <dsp:cNvPr id="0" name=""/>
        <dsp:cNvSpPr/>
      </dsp:nvSpPr>
      <dsp:spPr>
        <a:xfrm>
          <a:off x="1802735" y="667"/>
          <a:ext cx="4302025" cy="1560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86" tIns="165186" rIns="165186" bIns="165186" numCol="1" spcCol="1270" anchor="ctr" anchorCtr="0">
          <a:noAutofit/>
        </a:bodyPr>
        <a:lstStyle/>
        <a:p>
          <a:pPr lvl="0" algn="l" defTabSz="1111250">
            <a:lnSpc>
              <a:spcPct val="100000"/>
            </a:lnSpc>
            <a:spcBef>
              <a:spcPct val="0"/>
            </a:spcBef>
            <a:spcAft>
              <a:spcPct val="35000"/>
            </a:spcAft>
          </a:pPr>
          <a:r>
            <a:rPr lang="tr-TR" sz="2500" kern="1200"/>
            <a:t>Risk yönetimi</a:t>
          </a:r>
        </a:p>
      </dsp:txBody>
      <dsp:txXfrm>
        <a:off x="1802735" y="667"/>
        <a:ext cx="4302025" cy="1560810"/>
      </dsp:txXfrm>
    </dsp:sp>
    <dsp:sp modelId="{EB7EA171-0D4B-4C6A-9AAE-8F349504CB42}">
      <dsp:nvSpPr>
        <dsp:cNvPr id="0" name=""/>
        <dsp:cNvSpPr/>
      </dsp:nvSpPr>
      <dsp:spPr>
        <a:xfrm>
          <a:off x="0" y="1951679"/>
          <a:ext cx="6104761" cy="15608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2C7965-E205-484C-A44A-CA491BA53D13}">
      <dsp:nvSpPr>
        <dsp:cNvPr id="0" name=""/>
        <dsp:cNvSpPr/>
      </dsp:nvSpPr>
      <dsp:spPr>
        <a:xfrm>
          <a:off x="472145" y="2302862"/>
          <a:ext cx="858445" cy="85844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7A0103-A6B1-4270-85B0-CC5183356116}">
      <dsp:nvSpPr>
        <dsp:cNvPr id="0" name=""/>
        <dsp:cNvSpPr/>
      </dsp:nvSpPr>
      <dsp:spPr>
        <a:xfrm>
          <a:off x="1802735" y="1951679"/>
          <a:ext cx="4302025" cy="1560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86" tIns="165186" rIns="165186" bIns="165186" numCol="1" spcCol="1270" anchor="ctr" anchorCtr="0">
          <a:noAutofit/>
        </a:bodyPr>
        <a:lstStyle/>
        <a:p>
          <a:pPr lvl="0" algn="l" defTabSz="1111250">
            <a:lnSpc>
              <a:spcPct val="100000"/>
            </a:lnSpc>
            <a:spcBef>
              <a:spcPct val="0"/>
            </a:spcBef>
            <a:spcAft>
              <a:spcPct val="35000"/>
            </a:spcAft>
          </a:pPr>
          <a:r>
            <a:rPr lang="tr-TR" sz="2500" kern="1200"/>
            <a:t>Risk analizi ve zarar azaltma evresi</a:t>
          </a:r>
        </a:p>
      </dsp:txBody>
      <dsp:txXfrm>
        <a:off x="1802735" y="1951679"/>
        <a:ext cx="4302025" cy="1560810"/>
      </dsp:txXfrm>
    </dsp:sp>
    <dsp:sp modelId="{38DEBF11-2C08-4143-9C3D-8B5F52529F85}">
      <dsp:nvSpPr>
        <dsp:cNvPr id="0" name=""/>
        <dsp:cNvSpPr/>
      </dsp:nvSpPr>
      <dsp:spPr>
        <a:xfrm>
          <a:off x="0" y="3902692"/>
          <a:ext cx="6104761" cy="15608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99862-5968-46BB-881A-5709893D3EC7}">
      <dsp:nvSpPr>
        <dsp:cNvPr id="0" name=""/>
        <dsp:cNvSpPr/>
      </dsp:nvSpPr>
      <dsp:spPr>
        <a:xfrm>
          <a:off x="472145" y="4253875"/>
          <a:ext cx="858445" cy="85844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C0A65E-F3B0-416B-BB33-EEF4AF8425D1}">
      <dsp:nvSpPr>
        <dsp:cNvPr id="0" name=""/>
        <dsp:cNvSpPr/>
      </dsp:nvSpPr>
      <dsp:spPr>
        <a:xfrm>
          <a:off x="1802735" y="3902692"/>
          <a:ext cx="4302025" cy="1560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86" tIns="165186" rIns="165186" bIns="165186" numCol="1" spcCol="1270" anchor="ctr" anchorCtr="0">
          <a:noAutofit/>
        </a:bodyPr>
        <a:lstStyle/>
        <a:p>
          <a:pPr lvl="0" algn="l" defTabSz="1111250">
            <a:lnSpc>
              <a:spcPct val="100000"/>
            </a:lnSpc>
            <a:spcBef>
              <a:spcPct val="0"/>
            </a:spcBef>
            <a:spcAft>
              <a:spcPct val="35000"/>
            </a:spcAft>
          </a:pPr>
          <a:r>
            <a:rPr lang="tr-TR" sz="2500" kern="1200"/>
            <a:t>Hazırlık evresi </a:t>
          </a:r>
        </a:p>
      </dsp:txBody>
      <dsp:txXfrm>
        <a:off x="1802735" y="3902692"/>
        <a:ext cx="4302025" cy="1560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9BE6A-4198-8C48-8B71-B0ED6C32003B}">
      <dsp:nvSpPr>
        <dsp:cNvPr id="0" name=""/>
        <dsp:cNvSpPr/>
      </dsp:nvSpPr>
      <dsp:spPr>
        <a:xfrm>
          <a:off x="1192" y="697959"/>
          <a:ext cx="2542656" cy="15255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tr-TR" sz="3700" kern="1200"/>
            <a:t>Kriz yönetimi</a:t>
          </a:r>
        </a:p>
      </dsp:txBody>
      <dsp:txXfrm>
        <a:off x="45875" y="742642"/>
        <a:ext cx="2453290" cy="1436228"/>
      </dsp:txXfrm>
    </dsp:sp>
    <dsp:sp modelId="{6C7BBF4B-6013-F443-8DB4-E12EF443314E}">
      <dsp:nvSpPr>
        <dsp:cNvPr id="0" name=""/>
        <dsp:cNvSpPr/>
      </dsp:nvSpPr>
      <dsp:spPr>
        <a:xfrm>
          <a:off x="2767602" y="1145467"/>
          <a:ext cx="539043" cy="63057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tr-TR" sz="2800" kern="1200"/>
        </a:p>
      </dsp:txBody>
      <dsp:txXfrm>
        <a:off x="2767602" y="1271583"/>
        <a:ext cx="377330" cy="378346"/>
      </dsp:txXfrm>
    </dsp:sp>
    <dsp:sp modelId="{67AE6F9E-90EB-E34C-AA98-24837976CEE3}">
      <dsp:nvSpPr>
        <dsp:cNvPr id="0" name=""/>
        <dsp:cNvSpPr/>
      </dsp:nvSpPr>
      <dsp:spPr>
        <a:xfrm>
          <a:off x="3560911" y="697959"/>
          <a:ext cx="2542656" cy="1525594"/>
        </a:xfrm>
        <a:prstGeom prst="roundRect">
          <a:avLst>
            <a:gd name="adj" fmla="val 10000"/>
          </a:avLst>
        </a:prstGeom>
        <a:solidFill>
          <a:schemeClr val="accent5">
            <a:hueOff val="-746787"/>
            <a:satOff val="160"/>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tr-TR" sz="3700" kern="1200"/>
            <a:t>Müdahale </a:t>
          </a:r>
        </a:p>
      </dsp:txBody>
      <dsp:txXfrm>
        <a:off x="3605594" y="742642"/>
        <a:ext cx="2453290" cy="1436228"/>
      </dsp:txXfrm>
    </dsp:sp>
    <dsp:sp modelId="{10C4A884-0F72-FA46-983D-C20CC8B98505}">
      <dsp:nvSpPr>
        <dsp:cNvPr id="0" name=""/>
        <dsp:cNvSpPr/>
      </dsp:nvSpPr>
      <dsp:spPr>
        <a:xfrm rot="5400000">
          <a:off x="4562718" y="2401539"/>
          <a:ext cx="539043" cy="630578"/>
        </a:xfrm>
        <a:prstGeom prst="rightArrow">
          <a:avLst>
            <a:gd name="adj1" fmla="val 60000"/>
            <a:gd name="adj2" fmla="val 50000"/>
          </a:avLst>
        </a:prstGeom>
        <a:solidFill>
          <a:schemeClr val="accent5">
            <a:hueOff val="-1493575"/>
            <a:satOff val="320"/>
            <a:lumOff val="-686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tr-TR" sz="2800" kern="1200"/>
        </a:p>
      </dsp:txBody>
      <dsp:txXfrm rot="-5400000">
        <a:off x="4643067" y="2447307"/>
        <a:ext cx="378346" cy="377330"/>
      </dsp:txXfrm>
    </dsp:sp>
    <dsp:sp modelId="{44C99CC0-D137-994B-AC8E-4E8A0BE8393F}">
      <dsp:nvSpPr>
        <dsp:cNvPr id="0" name=""/>
        <dsp:cNvSpPr/>
      </dsp:nvSpPr>
      <dsp:spPr>
        <a:xfrm>
          <a:off x="3560911" y="3240616"/>
          <a:ext cx="2542656" cy="1525594"/>
        </a:xfrm>
        <a:prstGeom prst="roundRect">
          <a:avLst>
            <a:gd name="adj" fmla="val 10000"/>
          </a:avLst>
        </a:prstGeom>
        <a:solidFill>
          <a:schemeClr val="accent5">
            <a:hueOff val="-1493575"/>
            <a:satOff val="320"/>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tr-TR" sz="3700" kern="1200"/>
            <a:t>İyileştirme</a:t>
          </a:r>
        </a:p>
      </dsp:txBody>
      <dsp:txXfrm>
        <a:off x="3605594" y="3285299"/>
        <a:ext cx="2453290" cy="1436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DF3B2-7AD1-F74C-926F-6514A1D8F3E6}" type="datetimeFigureOut">
              <a:rPr lang="tr-TR" smtClean="0"/>
              <a:t>08.04.2023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BA55-6FE9-3746-9099-6463DB43C750}" type="slidenum">
              <a:rPr lang="tr-TR" smtClean="0"/>
              <a:t>‹#›</a:t>
            </a:fld>
            <a:endParaRPr lang="tr-TR"/>
          </a:p>
        </p:txBody>
      </p:sp>
    </p:spTree>
    <p:extLst>
      <p:ext uri="{BB962C8B-B14F-4D97-AF65-F5344CB8AC3E}">
        <p14:creationId xmlns:p14="http://schemas.microsoft.com/office/powerpoint/2010/main" val="414026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211BA55-6FE9-3746-9099-6463DB43C750}" type="slidenum">
              <a:rPr lang="tr-TR" smtClean="0"/>
              <a:t>23</a:t>
            </a:fld>
            <a:endParaRPr lang="tr-TR"/>
          </a:p>
        </p:txBody>
      </p:sp>
    </p:spTree>
    <p:extLst>
      <p:ext uri="{BB962C8B-B14F-4D97-AF65-F5344CB8AC3E}">
        <p14:creationId xmlns:p14="http://schemas.microsoft.com/office/powerpoint/2010/main" val="62096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xmlns=""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xmlns=""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xmlns=""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xmlns=""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xmlns=""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xmlns=""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xmlns=""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xmlns=""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xmlns=""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xmlns=""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xmlns=""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xmlns=""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xmlns=""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xmlns=""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xmlns=""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xmlns=""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xmlns=""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xmlns=""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xmlns=""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xmlns=""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xmlns=""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xmlns=""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xmlns=""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4/8/2023</a:t>
            </a:fld>
            <a:endParaRPr lang="en-US"/>
          </a:p>
        </p:txBody>
      </p:sp>
      <p:sp>
        <p:nvSpPr>
          <p:cNvPr id="5" name="Footer Placeholder 4">
            <a:extLst>
              <a:ext uri="{FF2B5EF4-FFF2-40B4-BE49-F238E27FC236}">
                <a16:creationId xmlns:a16="http://schemas.microsoft.com/office/drawing/2014/main" xmlns="" id="{8F09BA8A-EF83-434D-A90E-0805D110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xmlns=""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30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xmlns=""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xmlns=""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xmlns=""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xmlns=""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xmlns=""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xmlns=""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xmlns=""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xmlns=""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xmlns=""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xmlns=""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xmlns=""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DF76EEB7-1E87-0447-8CD6-DD220CF4EE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D08D72-182D-C947-B3F7-B74948D0849B}"/>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5" name="Footer Placeholder 4">
            <a:extLst>
              <a:ext uri="{FF2B5EF4-FFF2-40B4-BE49-F238E27FC236}">
                <a16:creationId xmlns:a16="http://schemas.microsoft.com/office/drawing/2014/main" xmlns="" id="{B076E396-D059-AF4D-A1D9-C1347978A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xmlns=""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11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xmlns=""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xmlns=""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xmlns=""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xmlns=""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xmlns=""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xmlns=""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xmlns=""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A221C3-F2D3-FC4F-938B-4C4CAC7370B1}"/>
              </a:ext>
            </a:extLst>
          </p:cNvPr>
          <p:cNvSpPr>
            <a:spLocks noGrp="1"/>
          </p:cNvSpPr>
          <p:nvPr>
            <p:ph type="body" orient="vert" idx="1"/>
          </p:nvPr>
        </p:nvSpPr>
        <p:spPr>
          <a:xfrm>
            <a:off x="565150" y="976630"/>
            <a:ext cx="8264057" cy="4784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061B46-3E9A-AC48-8C84-5B46EA1EC583}"/>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5" name="Footer Placeholder 4">
            <a:extLst>
              <a:ext uri="{FF2B5EF4-FFF2-40B4-BE49-F238E27FC236}">
                <a16:creationId xmlns:a16="http://schemas.microsoft.com/office/drawing/2014/main" xmlns=""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xmlns=""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96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xmlns=""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xmlns=""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xmlns=""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xmlns=""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xmlns=""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xmlns=""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xmlns=""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xmlns=""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xmlns=""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xmlns=""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xmlns=""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B652A1E4-52BA-534C-AECC-35C3CF44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676A1E-2332-684F-BDD2-687C166BDEC0}"/>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5" name="Footer Placeholder 4">
            <a:extLst>
              <a:ext uri="{FF2B5EF4-FFF2-40B4-BE49-F238E27FC236}">
                <a16:creationId xmlns:a16="http://schemas.microsoft.com/office/drawing/2014/main" xmlns="" id="{22BB8CB0-B7BE-7D4F-B254-8A2F8AEC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xmlns=""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87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xmlns=""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xmlns=""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xmlns=""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xmlns=""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xmlns=""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xmlns=""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xmlns=""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xmlns=""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xmlns=""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xmlns=""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xmlns=""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xmlns=""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xmlns=""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xmlns=""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xmlns=""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xmlns=""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xmlns=""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xmlns=""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xmlns=""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xmlns=""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xmlns=""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xmlns=""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3A0B541-D211-974B-97FE-C1F9473ABE9D}"/>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5" name="Footer Placeholder 4">
            <a:extLst>
              <a:ext uri="{FF2B5EF4-FFF2-40B4-BE49-F238E27FC236}">
                <a16:creationId xmlns:a16="http://schemas.microsoft.com/office/drawing/2014/main" xmlns="" id="{A1727FB0-D95A-D543-8E29-6E5F22B49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xmlns=""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13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xmlns=""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xmlns=""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xmlns=""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xmlns=""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xmlns=""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xmlns=""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xmlns=""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EE0AB684-BDA8-014B-8DCC-125F8B8DC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67BEEAF-F881-6E48-84AF-E5CEEF1C7167}"/>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6" name="Footer Placeholder 5">
            <a:extLst>
              <a:ext uri="{FF2B5EF4-FFF2-40B4-BE49-F238E27FC236}">
                <a16:creationId xmlns:a16="http://schemas.microsoft.com/office/drawing/2014/main" xmlns="" id="{9C472753-1CC3-9244-9AF0-6927018A6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xmlns=""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15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xmlns=""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xmlns=""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xmlns=""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xmlns=""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xmlns=""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xmlns=""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xmlns=""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F0E0BED-3EB7-BB4A-A556-FA967FB0115F}"/>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8" name="Footer Placeholder 7">
            <a:extLst>
              <a:ext uri="{FF2B5EF4-FFF2-40B4-BE49-F238E27FC236}">
                <a16:creationId xmlns:a16="http://schemas.microsoft.com/office/drawing/2014/main" xmlns="" id="{B6A2466A-4D90-174C-B382-AC4674D721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xmlns=""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57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xmlns=""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xmlns=""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xmlns=""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xmlns=""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xmlns=""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xmlns=""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xmlns=""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DFA1E9E2-564E-7049-A22F-BB5B876BA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359D05-C08D-7747-B2FC-3F62B3357315}"/>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4" name="Footer Placeholder 3">
            <a:extLst>
              <a:ext uri="{FF2B5EF4-FFF2-40B4-BE49-F238E27FC236}">
                <a16:creationId xmlns:a16="http://schemas.microsoft.com/office/drawing/2014/main" xmlns=""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xmlns=""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7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798BCA70-D63D-40F6-B9B3-4E49B96E27FB}"/>
              </a:ext>
            </a:extLst>
          </p:cNvPr>
          <p:cNvSpPr>
            <a:spLocks noGrp="1"/>
          </p:cNvSpPr>
          <p:nvPr>
            <p:ph type="dt" sz="half" idx="10"/>
          </p:nvPr>
        </p:nvSpPr>
        <p:spPr/>
        <p:txBody>
          <a:bodyPr/>
          <a:lstStyle/>
          <a:p>
            <a:fld id="{A5B0A250-5CC0-1746-B209-08E8B0DAE6AF}" type="datetimeFigureOut">
              <a:rPr lang="en-US" smtClean="0"/>
              <a:pPr/>
              <a:t>4/8/2023</a:t>
            </a:fld>
            <a:endParaRPr lang="en-US"/>
          </a:p>
        </p:txBody>
      </p:sp>
      <p:sp>
        <p:nvSpPr>
          <p:cNvPr id="6" name="Footer Placeholder 5">
            <a:extLst>
              <a:ext uri="{FF2B5EF4-FFF2-40B4-BE49-F238E27FC236}">
                <a16:creationId xmlns:a16="http://schemas.microsoft.com/office/drawing/2014/main" xmlns="" id="{72F12559-BD91-4904-A24A-0CF0A2324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a:p>
        </p:txBody>
      </p:sp>
    </p:spTree>
    <p:extLst>
      <p:ext uri="{BB962C8B-B14F-4D97-AF65-F5344CB8AC3E}">
        <p14:creationId xmlns:p14="http://schemas.microsoft.com/office/powerpoint/2010/main" val="93945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xmlns=""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xmlns=""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xmlns=""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xmlns=""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xmlns=""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xmlns=""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A6C22B-80D4-AA42-9999-401E37B469C0}"/>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6" name="Footer Placeholder 5">
            <a:extLst>
              <a:ext uri="{FF2B5EF4-FFF2-40B4-BE49-F238E27FC236}">
                <a16:creationId xmlns:a16="http://schemas.microsoft.com/office/drawing/2014/main" xmlns=""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xmlns=""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676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xmlns=""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xmlns=""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xmlns=""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xmlns=""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xmlns=""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xmlns=""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xmlns=""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9E00AC-DF6C-D548-8A06-D6269BDB0A41}"/>
              </a:ext>
            </a:extLst>
          </p:cNvPr>
          <p:cNvSpPr>
            <a:spLocks noGrp="1"/>
          </p:cNvSpPr>
          <p:nvPr>
            <p:ph type="dt" sz="half" idx="10"/>
          </p:nvPr>
        </p:nvSpPr>
        <p:spPr/>
        <p:txBody>
          <a:bodyPr/>
          <a:lstStyle/>
          <a:p>
            <a:fld id="{A5B0A250-5CC0-1746-B209-08E8B0DAE6AF}" type="datetimeFigureOut">
              <a:rPr lang="en-US" smtClean="0"/>
              <a:t>4/8/2023</a:t>
            </a:fld>
            <a:endParaRPr lang="en-US"/>
          </a:p>
        </p:txBody>
      </p:sp>
      <p:sp>
        <p:nvSpPr>
          <p:cNvPr id="6" name="Footer Placeholder 5">
            <a:extLst>
              <a:ext uri="{FF2B5EF4-FFF2-40B4-BE49-F238E27FC236}">
                <a16:creationId xmlns:a16="http://schemas.microsoft.com/office/drawing/2014/main" xmlns=""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xmlns=""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05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xmlns=""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4/8/2023</a:t>
            </a:fld>
            <a:endParaRPr lang="en-US"/>
          </a:p>
        </p:txBody>
      </p:sp>
      <p:sp>
        <p:nvSpPr>
          <p:cNvPr id="5" name="Footer Placeholder 4">
            <a:extLst>
              <a:ext uri="{FF2B5EF4-FFF2-40B4-BE49-F238E27FC236}">
                <a16:creationId xmlns:a16="http://schemas.microsoft.com/office/drawing/2014/main" xmlns=""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xmlns=""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a:p>
        </p:txBody>
      </p:sp>
    </p:spTree>
    <p:extLst>
      <p:ext uri="{BB962C8B-B14F-4D97-AF65-F5344CB8AC3E}">
        <p14:creationId xmlns:p14="http://schemas.microsoft.com/office/powerpoint/2010/main" val="10100602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Dilayacil@cbu.edu.tr"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enicaggazetesi.com.tr/depremzedelerin-kaldigi-cadirda-cikan-yanginda-olen-minik-elif-topraga-verildi-646710h.ht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EE21C32F-2318-0881-1DA6-3F108C08418D}"/>
              </a:ext>
            </a:extLst>
          </p:cNvPr>
          <p:cNvSpPr>
            <a:spLocks noGrp="1"/>
          </p:cNvSpPr>
          <p:nvPr>
            <p:ph type="ctrTitle"/>
          </p:nvPr>
        </p:nvSpPr>
        <p:spPr>
          <a:xfrm>
            <a:off x="1197755" y="897730"/>
            <a:ext cx="4134538" cy="2866405"/>
          </a:xfrm>
        </p:spPr>
        <p:txBody>
          <a:bodyPr>
            <a:normAutofit/>
          </a:bodyPr>
          <a:lstStyle/>
          <a:p>
            <a:pPr>
              <a:lnSpc>
                <a:spcPct val="90000"/>
              </a:lnSpc>
            </a:pPr>
            <a:r>
              <a:rPr lang="tr-TR" sz="3800"/>
              <a:t>Afet Döneminde İyileştirme Çalışmalarında Hemşirenin Rolü</a:t>
            </a:r>
          </a:p>
        </p:txBody>
      </p:sp>
      <p:sp>
        <p:nvSpPr>
          <p:cNvPr id="3" name="Alt Başlık 2">
            <a:extLst>
              <a:ext uri="{FF2B5EF4-FFF2-40B4-BE49-F238E27FC236}">
                <a16:creationId xmlns:a16="http://schemas.microsoft.com/office/drawing/2014/main" xmlns="" id="{92EBD40C-90E4-B2AD-D9F5-9D6DB5CC2F8A}"/>
              </a:ext>
            </a:extLst>
          </p:cNvPr>
          <p:cNvSpPr>
            <a:spLocks noGrp="1"/>
          </p:cNvSpPr>
          <p:nvPr>
            <p:ph type="subTitle" idx="1"/>
          </p:nvPr>
        </p:nvSpPr>
        <p:spPr>
          <a:xfrm>
            <a:off x="565151" y="3909428"/>
            <a:ext cx="4134538" cy="1848988"/>
          </a:xfrm>
        </p:spPr>
        <p:txBody>
          <a:bodyPr>
            <a:normAutofit/>
          </a:bodyPr>
          <a:lstStyle/>
          <a:p>
            <a:pPr algn="ctr"/>
            <a:r>
              <a:rPr lang="tr-TR" err="1"/>
              <a:t>Dr.Öğr.Üyesi</a:t>
            </a:r>
            <a:r>
              <a:rPr lang="tr-TR"/>
              <a:t> Dilay AÇIL</a:t>
            </a:r>
          </a:p>
          <a:p>
            <a:pPr algn="ctr"/>
            <a:r>
              <a:rPr lang="tr-TR" sz="1000"/>
              <a:t>Manisa Celal Bayar Üniversitesi Sağlık Bilimleri Fakültesi Hemşirelik Bölümü Halk Sağlığı Hemşireliği AD.</a:t>
            </a:r>
          </a:p>
          <a:p>
            <a:pPr algn="ctr"/>
            <a:r>
              <a:rPr lang="tr-TR" sz="1000"/>
              <a:t>Türk Hemşireler Derneği Manisa Şubesi YK Üyesi</a:t>
            </a:r>
          </a:p>
          <a:p>
            <a:pPr algn="ctr"/>
            <a:r>
              <a:rPr lang="tr-TR" sz="1000">
                <a:hlinkClick r:id="rId2"/>
              </a:rPr>
              <a:t>dilayacil@cbu.edu.tr</a:t>
            </a:r>
            <a:r>
              <a:rPr lang="tr-TR" sz="1000"/>
              <a:t> </a:t>
            </a:r>
          </a:p>
          <a:p>
            <a:endParaRPr lang="tr-TR" sz="1000"/>
          </a:p>
        </p:txBody>
      </p:sp>
      <p:grpSp>
        <p:nvGrpSpPr>
          <p:cNvPr id="29" name="Group 28">
            <a:extLst>
              <a:ext uri="{FF2B5EF4-FFF2-40B4-BE49-F238E27FC236}">
                <a16:creationId xmlns:a16="http://schemas.microsoft.com/office/drawing/2014/main" xmlns="" id="{665B630C-8A26-BF40-AD00-AAAB3F8DFB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30" name="Freeform 85">
              <a:extLst>
                <a:ext uri="{FF2B5EF4-FFF2-40B4-BE49-F238E27FC236}">
                  <a16:creationId xmlns:a16="http://schemas.microsoft.com/office/drawing/2014/main" xmlns="" id="{47332152-49D9-5F42-9522-9424EDC706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87">
              <a:extLst>
                <a:ext uri="{FF2B5EF4-FFF2-40B4-BE49-F238E27FC236}">
                  <a16:creationId xmlns:a16="http://schemas.microsoft.com/office/drawing/2014/main" xmlns="" id="{60C97C94-6942-C048-8F6F-55E05CBA1A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9">
              <a:extLst>
                <a:ext uri="{FF2B5EF4-FFF2-40B4-BE49-F238E27FC236}">
                  <a16:creationId xmlns:a16="http://schemas.microsoft.com/office/drawing/2014/main" xmlns="" id="{BD92967A-BFB2-E441-AC07-5997DDDD57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100">
              <a:extLst>
                <a:ext uri="{FF2B5EF4-FFF2-40B4-BE49-F238E27FC236}">
                  <a16:creationId xmlns:a16="http://schemas.microsoft.com/office/drawing/2014/main" xmlns="" id="{DC25488D-5181-EC40-A6AC-862FC37879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xmlns="" id="{FCBEAE00-FC70-D59D-46E9-FA14058FA2DF}"/>
              </a:ext>
            </a:extLst>
          </p:cNvPr>
          <p:cNvPicPr>
            <a:picLocks noChangeAspect="1"/>
          </p:cNvPicPr>
          <p:nvPr/>
        </p:nvPicPr>
        <p:blipFill rotWithShape="1">
          <a:blip r:embed="rId3"/>
          <a:srcRect t="25715" r="2" b="15777"/>
          <a:stretch/>
        </p:blipFill>
        <p:spPr>
          <a:xfrm>
            <a:off x="5508274" y="1955502"/>
            <a:ext cx="5924399" cy="4753504"/>
          </a:xfrm>
          <a:prstGeom prst="rect">
            <a:avLst/>
          </a:prstGeom>
        </p:spPr>
      </p:pic>
      <p:cxnSp>
        <p:nvCxnSpPr>
          <p:cNvPr id="35" name="Straight Connector 34">
            <a:extLst>
              <a:ext uri="{FF2B5EF4-FFF2-40B4-BE49-F238E27FC236}">
                <a16:creationId xmlns:a16="http://schemas.microsoft.com/office/drawing/2014/main" xmlns="" id="{EEA70831-9A8D-3B4D-8EA5-EE32F93E94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Resim 5" descr="logo içeren bir resim&#10;&#10;Açıklama otomatik olarak oluşturuldu">
            <a:extLst>
              <a:ext uri="{FF2B5EF4-FFF2-40B4-BE49-F238E27FC236}">
                <a16:creationId xmlns:a16="http://schemas.microsoft.com/office/drawing/2014/main" xmlns="" id="{1E52AC1A-B1A1-83E6-B55F-E2833806A4AC}"/>
              </a:ext>
            </a:extLst>
          </p:cNvPr>
          <p:cNvPicPr>
            <a:picLocks noChangeAspect="1"/>
          </p:cNvPicPr>
          <p:nvPr/>
        </p:nvPicPr>
        <p:blipFill rotWithShape="1">
          <a:blip r:embed="rId4"/>
          <a:srcRect l="3357" r="3351" b="3"/>
          <a:stretch/>
        </p:blipFill>
        <p:spPr>
          <a:xfrm>
            <a:off x="131142" y="54396"/>
            <a:ext cx="1570426" cy="951840"/>
          </a:xfrm>
          <a:prstGeom prst="rect">
            <a:avLst/>
          </a:prstGeom>
        </p:spPr>
      </p:pic>
      <p:pic>
        <p:nvPicPr>
          <p:cNvPr id="6" name="Resim 6" descr="logo içeren bir resim&#10;&#10;Açıklama otomatik olarak oluşturuldu">
            <a:extLst>
              <a:ext uri="{FF2B5EF4-FFF2-40B4-BE49-F238E27FC236}">
                <a16:creationId xmlns:a16="http://schemas.microsoft.com/office/drawing/2014/main" xmlns="" id="{F40452C3-A022-08C4-22B7-587309FC1671}"/>
              </a:ext>
            </a:extLst>
          </p:cNvPr>
          <p:cNvPicPr>
            <a:picLocks noChangeAspect="1"/>
          </p:cNvPicPr>
          <p:nvPr/>
        </p:nvPicPr>
        <p:blipFill rotWithShape="1">
          <a:blip r:embed="rId5"/>
          <a:srcRect l="3641" r="4356"/>
          <a:stretch/>
        </p:blipFill>
        <p:spPr>
          <a:xfrm>
            <a:off x="10182645" y="54395"/>
            <a:ext cx="1911387" cy="1268141"/>
          </a:xfrm>
          <a:prstGeom prst="rect">
            <a:avLst/>
          </a:prstGeom>
        </p:spPr>
      </p:pic>
    </p:spTree>
    <p:extLst>
      <p:ext uri="{BB962C8B-B14F-4D97-AF65-F5344CB8AC3E}">
        <p14:creationId xmlns:p14="http://schemas.microsoft.com/office/powerpoint/2010/main" val="39033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645B5CB2-C254-DA10-F2F6-044D007BA597}"/>
              </a:ext>
            </a:extLst>
          </p:cNvPr>
          <p:cNvSpPr>
            <a:spLocks noGrp="1"/>
          </p:cNvSpPr>
          <p:nvPr>
            <p:ph type="title"/>
          </p:nvPr>
        </p:nvSpPr>
        <p:spPr>
          <a:xfrm>
            <a:off x="5224243" y="770890"/>
            <a:ext cx="6400999" cy="1268984"/>
          </a:xfrm>
        </p:spPr>
        <p:txBody>
          <a:bodyPr>
            <a:normAutofit/>
          </a:bodyPr>
          <a:lstStyle/>
          <a:p>
            <a:r>
              <a:rPr lang="tr-TR" b="0">
                <a:ea typeface="+mj-lt"/>
                <a:cs typeface="+mj-lt"/>
              </a:rPr>
              <a:t>Bu nedenle,</a:t>
            </a:r>
            <a:endParaRPr lang="tr-TR"/>
          </a:p>
        </p:txBody>
      </p:sp>
      <p:sp>
        <p:nvSpPr>
          <p:cNvPr id="3" name="İçerik Yer Tutucusu 2">
            <a:extLst>
              <a:ext uri="{FF2B5EF4-FFF2-40B4-BE49-F238E27FC236}">
                <a16:creationId xmlns:a16="http://schemas.microsoft.com/office/drawing/2014/main" xmlns="" id="{655A47C3-B54F-77D7-66CA-E09607545BC6}"/>
              </a:ext>
            </a:extLst>
          </p:cNvPr>
          <p:cNvSpPr>
            <a:spLocks noGrp="1"/>
          </p:cNvSpPr>
          <p:nvPr>
            <p:ph idx="1"/>
          </p:nvPr>
        </p:nvSpPr>
        <p:spPr>
          <a:xfrm>
            <a:off x="5224243" y="2160016"/>
            <a:ext cx="6400999" cy="3601212"/>
          </a:xfrm>
        </p:spPr>
        <p:txBody>
          <a:bodyPr vert="horz" lIns="91440" tIns="45720" rIns="91440" bIns="45720" rtlCol="0" anchor="t">
            <a:normAutofit/>
          </a:bodyPr>
          <a:lstStyle/>
          <a:p>
            <a:pPr marL="285750" indent="-285750">
              <a:lnSpc>
                <a:spcPct val="90000"/>
              </a:lnSpc>
              <a:buFont typeface="Arial,Sans-Serif" panose="020B0604020202020204" pitchFamily="34" charset="0"/>
            </a:pPr>
            <a:r>
              <a:rPr lang="tr-TR">
                <a:ea typeface="+mn-lt"/>
                <a:cs typeface="+mn-lt"/>
              </a:rPr>
              <a:t> Standardize edilmiş ve kolay uygulanabilir,</a:t>
            </a:r>
            <a:endParaRPr lang="en-US">
              <a:ea typeface="+mn-lt"/>
              <a:cs typeface="+mn-lt"/>
            </a:endParaRPr>
          </a:p>
          <a:p>
            <a:pPr marL="285750" indent="-285750">
              <a:lnSpc>
                <a:spcPct val="90000"/>
              </a:lnSpc>
              <a:buFont typeface="Arial,Sans-Serif" panose="020B0604020202020204" pitchFamily="34" charset="0"/>
            </a:pPr>
            <a:r>
              <a:rPr lang="tr-TR">
                <a:ea typeface="+mn-lt"/>
                <a:cs typeface="+mn-lt"/>
              </a:rPr>
              <a:t> Simülasyon bazlı ve tekrarlanabilir multidisipliner teorik ve pratik eğitim modeli uygulanmalı</a:t>
            </a:r>
            <a:endParaRPr lang="en-US">
              <a:ea typeface="+mn-lt"/>
              <a:cs typeface="+mn-lt"/>
            </a:endParaRPr>
          </a:p>
          <a:p>
            <a:pPr marL="285750" indent="-285750">
              <a:lnSpc>
                <a:spcPct val="90000"/>
              </a:lnSpc>
              <a:buFont typeface="Arial,Sans-Serif" panose="020B0604020202020204" pitchFamily="34" charset="0"/>
            </a:pPr>
            <a:r>
              <a:rPr lang="tr-TR">
                <a:ea typeface="+mn-lt"/>
                <a:cs typeface="+mn-lt"/>
              </a:rPr>
              <a:t>Alanında deneyimli eğiticiler tarafından, uygun teknikler kullanılarak bu eğitimler sürekli olarak topluma ve profesyonel takımlara verilmeli</a:t>
            </a:r>
            <a:endParaRPr lang="en-US">
              <a:ea typeface="+mn-lt"/>
              <a:cs typeface="+mn-lt"/>
            </a:endParaRPr>
          </a:p>
          <a:p>
            <a:pPr>
              <a:lnSpc>
                <a:spcPct val="90000"/>
              </a:lnSpc>
            </a:pPr>
            <a:endParaRPr lang="tr-TR"/>
          </a:p>
        </p:txBody>
      </p:sp>
      <p:pic>
        <p:nvPicPr>
          <p:cNvPr id="5" name="Picture 4" descr="Koçun düdüğü">
            <a:extLst>
              <a:ext uri="{FF2B5EF4-FFF2-40B4-BE49-F238E27FC236}">
                <a16:creationId xmlns:a16="http://schemas.microsoft.com/office/drawing/2014/main" xmlns="" id="{4BB5B816-7014-FB26-5917-C5FBCD0D792E}"/>
              </a:ext>
            </a:extLst>
          </p:cNvPr>
          <p:cNvPicPr>
            <a:picLocks noChangeAspect="1"/>
          </p:cNvPicPr>
          <p:nvPr/>
        </p:nvPicPr>
        <p:blipFill rotWithShape="1">
          <a:blip r:embed="rId2"/>
          <a:srcRect l="47243" r="7492" b="-3"/>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02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1">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DF5DC2F4-41A0-0BE6-52D4-EF703E88F5A3}"/>
              </a:ext>
            </a:extLst>
          </p:cNvPr>
          <p:cNvSpPr>
            <a:spLocks noGrp="1"/>
          </p:cNvSpPr>
          <p:nvPr>
            <p:ph type="title"/>
          </p:nvPr>
        </p:nvSpPr>
        <p:spPr>
          <a:xfrm>
            <a:off x="5628357" y="770890"/>
            <a:ext cx="5995137" cy="1268984"/>
          </a:xfrm>
        </p:spPr>
        <p:txBody>
          <a:bodyPr>
            <a:normAutofit/>
          </a:bodyPr>
          <a:lstStyle/>
          <a:p>
            <a:r>
              <a:rPr lang="tr-TR"/>
              <a:t>Kapsamlı Afet Yönetimi</a:t>
            </a:r>
          </a:p>
        </p:txBody>
      </p:sp>
      <p:sp>
        <p:nvSpPr>
          <p:cNvPr id="3" name="İçerik Yer Tutucusu 2">
            <a:extLst>
              <a:ext uri="{FF2B5EF4-FFF2-40B4-BE49-F238E27FC236}">
                <a16:creationId xmlns:a16="http://schemas.microsoft.com/office/drawing/2014/main" xmlns="" id="{B0FE5F54-79CF-CCD7-731A-1BD208816B70}"/>
              </a:ext>
            </a:extLst>
          </p:cNvPr>
          <p:cNvSpPr>
            <a:spLocks noGrp="1"/>
          </p:cNvSpPr>
          <p:nvPr>
            <p:ph idx="1"/>
          </p:nvPr>
        </p:nvSpPr>
        <p:spPr>
          <a:xfrm>
            <a:off x="5628357" y="2160016"/>
            <a:ext cx="5995137" cy="3601212"/>
          </a:xfrm>
        </p:spPr>
        <p:txBody>
          <a:bodyPr>
            <a:normAutofit/>
          </a:bodyPr>
          <a:lstStyle/>
          <a:p>
            <a:r>
              <a:rPr lang="tr-TR"/>
              <a:t>Afetin tüm evrelerinde görev alan kuruluşların desteğiyle toplumun kısa sürede iyileşme kapasitesini arttırmaya yönelik hedefleri olan plan ve programlardır.</a:t>
            </a:r>
          </a:p>
        </p:txBody>
      </p:sp>
      <p:pic>
        <p:nvPicPr>
          <p:cNvPr id="5" name="Picture 4" descr="Masanın üzerinde bir takvim">
            <a:extLst>
              <a:ext uri="{FF2B5EF4-FFF2-40B4-BE49-F238E27FC236}">
                <a16:creationId xmlns:a16="http://schemas.microsoft.com/office/drawing/2014/main" xmlns="" id="{37833A08-1CC8-5020-371C-90E102864B89}"/>
              </a:ext>
            </a:extLst>
          </p:cNvPr>
          <p:cNvPicPr>
            <a:picLocks noChangeAspect="1"/>
          </p:cNvPicPr>
          <p:nvPr/>
        </p:nvPicPr>
        <p:blipFill rotWithShape="1">
          <a:blip r:embed="rId2"/>
          <a:srcRect r="32576" b="-2"/>
          <a:stretch/>
        </p:blipFill>
        <p:spPr>
          <a:xfrm>
            <a:off x="946412" y="683483"/>
            <a:ext cx="3735533" cy="3698265"/>
          </a:xfrm>
          <a:prstGeom prst="rect">
            <a:avLst/>
          </a:prstGeom>
        </p:spPr>
      </p:pic>
      <p:grpSp>
        <p:nvGrpSpPr>
          <p:cNvPr id="40" name="Group 23">
            <a:extLst>
              <a:ext uri="{FF2B5EF4-FFF2-40B4-BE49-F238E27FC236}">
                <a16:creationId xmlns:a16="http://schemas.microsoft.com/office/drawing/2014/main" xmlns="" id="{97620302-BEE8-1447-8324-5F4178AA169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25" name="Freeform 37">
              <a:extLst>
                <a:ext uri="{FF2B5EF4-FFF2-40B4-BE49-F238E27FC236}">
                  <a16:creationId xmlns:a16="http://schemas.microsoft.com/office/drawing/2014/main" xmlns="" id="{075332F5-EA0C-8B40-ADC9-D024EBD771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9">
              <a:extLst>
                <a:ext uri="{FF2B5EF4-FFF2-40B4-BE49-F238E27FC236}">
                  <a16:creationId xmlns:a16="http://schemas.microsoft.com/office/drawing/2014/main" xmlns="" id="{2619F114-DF39-F544-B487-5430D00E13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41">
              <a:extLst>
                <a:ext uri="{FF2B5EF4-FFF2-40B4-BE49-F238E27FC236}">
                  <a16:creationId xmlns:a16="http://schemas.microsoft.com/office/drawing/2014/main" xmlns="" id="{5CDF6368-32C4-A64F-8D2E-11DE400CD9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42">
              <a:extLst>
                <a:ext uri="{FF2B5EF4-FFF2-40B4-BE49-F238E27FC236}">
                  <a16:creationId xmlns:a16="http://schemas.microsoft.com/office/drawing/2014/main" xmlns="" id="{148F19D8-49E5-0945-BC17-56044D43D3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1" name="Straight Connector 29">
            <a:extLst>
              <a:ext uri="{FF2B5EF4-FFF2-40B4-BE49-F238E27FC236}">
                <a16:creationId xmlns:a16="http://schemas.microsoft.com/office/drawing/2014/main" xmlns="" id="{68C50EA3-7CF1-9542-A21D-5B3EBACC500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49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a:extLst>
              <a:ext uri="{FF2B5EF4-FFF2-40B4-BE49-F238E27FC236}">
                <a16:creationId xmlns:a16="http://schemas.microsoft.com/office/drawing/2014/main" xmlns="" id="{14ACB00F-615E-0E4F-9794-329E08F6E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8469492" cy="6858000"/>
          </a:xfrm>
          <a:prstGeom prst="rect">
            <a:avLst/>
          </a:prstGeom>
          <a:gradFill flip="none" rotWithShape="1">
            <a:gsLst>
              <a:gs pos="31000">
                <a:schemeClr val="bg1">
                  <a:alpha val="80000"/>
                </a:schemeClr>
              </a:gs>
              <a:gs pos="0">
                <a:schemeClr val="bg1"/>
              </a:gs>
              <a:gs pos="100000">
                <a:schemeClr val="bg1">
                  <a:alpha val="50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Başlık 1">
            <a:extLst>
              <a:ext uri="{FF2B5EF4-FFF2-40B4-BE49-F238E27FC236}">
                <a16:creationId xmlns:a16="http://schemas.microsoft.com/office/drawing/2014/main" xmlns="" id="{89508045-AD1A-2E0A-3E92-23EF252DF36E}"/>
              </a:ext>
            </a:extLst>
          </p:cNvPr>
          <p:cNvSpPr>
            <a:spLocks noGrp="1"/>
          </p:cNvSpPr>
          <p:nvPr>
            <p:ph type="title"/>
          </p:nvPr>
        </p:nvSpPr>
        <p:spPr>
          <a:xfrm>
            <a:off x="565150" y="770890"/>
            <a:ext cx="7335835" cy="1268984"/>
          </a:xfrm>
        </p:spPr>
        <p:txBody>
          <a:bodyPr>
            <a:normAutofit/>
          </a:bodyPr>
          <a:lstStyle/>
          <a:p>
            <a:r>
              <a:rPr lang="tr-TR"/>
              <a:t>Farklı afet yönetim planları</a:t>
            </a:r>
          </a:p>
        </p:txBody>
      </p:sp>
      <p:cxnSp>
        <p:nvCxnSpPr>
          <p:cNvPr id="14" name="Straight Connector 13">
            <a:extLst>
              <a:ext uri="{FF2B5EF4-FFF2-40B4-BE49-F238E27FC236}">
                <a16:creationId xmlns:a16="http://schemas.microsoft.com/office/drawing/2014/main" xmlns="" id="{1D2BBFA3-6EA8-1C48-B3A5-DFCC389D282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35B55452-0B37-B747-9C68-70C4EF8F753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17" name="Freeform 41">
              <a:extLst>
                <a:ext uri="{FF2B5EF4-FFF2-40B4-BE49-F238E27FC236}">
                  <a16:creationId xmlns:a16="http://schemas.microsoft.com/office/drawing/2014/main" xmlns="" id="{CBBA7287-7E9D-884B-93D7-D56B52ADE7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42">
              <a:extLst>
                <a:ext uri="{FF2B5EF4-FFF2-40B4-BE49-F238E27FC236}">
                  <a16:creationId xmlns:a16="http://schemas.microsoft.com/office/drawing/2014/main" xmlns="" id="{E09BD6CA-D4FC-1041-9A4A-5BD33DDEDE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43">
              <a:extLst>
                <a:ext uri="{FF2B5EF4-FFF2-40B4-BE49-F238E27FC236}">
                  <a16:creationId xmlns:a16="http://schemas.microsoft.com/office/drawing/2014/main" xmlns="" id="{60AFCEEC-E747-AF48-9591-58C67AF87A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4">
              <a:extLst>
                <a:ext uri="{FF2B5EF4-FFF2-40B4-BE49-F238E27FC236}">
                  <a16:creationId xmlns:a16="http://schemas.microsoft.com/office/drawing/2014/main" xmlns="" id="{2290DF32-70FD-0E48-9258-0BD83EE622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5">
              <a:extLst>
                <a:ext uri="{FF2B5EF4-FFF2-40B4-BE49-F238E27FC236}">
                  <a16:creationId xmlns:a16="http://schemas.microsoft.com/office/drawing/2014/main" xmlns="" id="{61BFE2D7-8646-5943-87D5-C6A9CDF689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46">
              <a:extLst>
                <a:ext uri="{FF2B5EF4-FFF2-40B4-BE49-F238E27FC236}">
                  <a16:creationId xmlns:a16="http://schemas.microsoft.com/office/drawing/2014/main" xmlns="" id="{6FFCD48C-239D-ED44-879B-9E5DD00DEA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47">
              <a:extLst>
                <a:ext uri="{FF2B5EF4-FFF2-40B4-BE49-F238E27FC236}">
                  <a16:creationId xmlns:a16="http://schemas.microsoft.com/office/drawing/2014/main" xmlns="" id="{55CCAE64-959A-BC4A-A123-FC9283192D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5" name="İçerik Yer Tutucusu 4">
            <a:extLst>
              <a:ext uri="{FF2B5EF4-FFF2-40B4-BE49-F238E27FC236}">
                <a16:creationId xmlns:a16="http://schemas.microsoft.com/office/drawing/2014/main" xmlns="" id="{EBCC873B-1366-7222-DCAF-018652CAA8EE}"/>
              </a:ext>
            </a:extLst>
          </p:cNvPr>
          <p:cNvGraphicFramePr>
            <a:graphicFrameLocks noGrp="1"/>
          </p:cNvGraphicFramePr>
          <p:nvPr>
            <p:ph idx="1"/>
            <p:extLst>
              <p:ext uri="{D42A27DB-BD31-4B8C-83A1-F6EECF244321}">
                <p14:modId xmlns:p14="http://schemas.microsoft.com/office/powerpoint/2010/main" val="3183084956"/>
              </p:ext>
            </p:extLst>
          </p:nvPr>
        </p:nvGraphicFramePr>
        <p:xfrm>
          <a:off x="565150" y="2160588"/>
          <a:ext cx="7335838"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82525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9D7F1376-110C-5055-EA6C-8BB544342591}"/>
              </a:ext>
            </a:extLst>
          </p:cNvPr>
          <p:cNvSpPr>
            <a:spLocks noGrp="1"/>
          </p:cNvSpPr>
          <p:nvPr>
            <p:ph type="title"/>
          </p:nvPr>
        </p:nvSpPr>
        <p:spPr>
          <a:xfrm>
            <a:off x="565151" y="770889"/>
            <a:ext cx="4133560" cy="3395469"/>
          </a:xfrm>
        </p:spPr>
        <p:txBody>
          <a:bodyPr>
            <a:normAutofit/>
          </a:bodyPr>
          <a:lstStyle/>
          <a:p>
            <a:r>
              <a:rPr lang="tr-TR"/>
              <a:t>Afet yönetiminin evreleri</a:t>
            </a:r>
          </a:p>
        </p:txBody>
      </p:sp>
      <p:cxnSp>
        <p:nvCxnSpPr>
          <p:cNvPr id="7" name="Straight Connector 10">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İçerik Yer Tutucusu 3">
            <a:extLst>
              <a:ext uri="{FF2B5EF4-FFF2-40B4-BE49-F238E27FC236}">
                <a16:creationId xmlns:a16="http://schemas.microsoft.com/office/drawing/2014/main" xmlns="" id="{CD0E4297-80AC-3B5D-D1F6-7144AF6D83EB}"/>
              </a:ext>
            </a:extLst>
          </p:cNvPr>
          <p:cNvGraphicFramePr>
            <a:graphicFrameLocks noGrp="1"/>
          </p:cNvGraphicFramePr>
          <p:nvPr>
            <p:ph idx="1"/>
            <p:extLst>
              <p:ext uri="{D42A27DB-BD31-4B8C-83A1-F6EECF244321}">
                <p14:modId xmlns:p14="http://schemas.microsoft.com/office/powerpoint/2010/main" val="1466381494"/>
              </p:ext>
            </p:extLst>
          </p:nvPr>
        </p:nvGraphicFramePr>
        <p:xfrm>
          <a:off x="5316278" y="809039"/>
          <a:ext cx="6104761" cy="5464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7079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EB46B8FB-F6A2-5F47-A6CD-A7E17E6927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1388" y="0"/>
            <a:ext cx="5990612" cy="6858001"/>
            <a:chOff x="6201388" y="0"/>
            <a:chExt cx="5990612" cy="6858001"/>
          </a:xfrm>
        </p:grpSpPr>
        <p:sp>
          <p:nvSpPr>
            <p:cNvPr id="28" name="Oval 27">
              <a:extLst>
                <a:ext uri="{FF2B5EF4-FFF2-40B4-BE49-F238E27FC236}">
                  <a16:creationId xmlns:a16="http://schemas.microsoft.com/office/drawing/2014/main" xmlns="" id="{419BDE93-3EC2-4E4D-BC0B-417378F49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46">
              <a:extLst>
                <a:ext uri="{FF2B5EF4-FFF2-40B4-BE49-F238E27FC236}">
                  <a16:creationId xmlns:a16="http://schemas.microsoft.com/office/drawing/2014/main" xmlns="" id="{FE21F82F-1EE5-8240-97F8-387DF0253F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48">
              <a:extLst>
                <a:ext uri="{FF2B5EF4-FFF2-40B4-BE49-F238E27FC236}">
                  <a16:creationId xmlns:a16="http://schemas.microsoft.com/office/drawing/2014/main" xmlns="" id="{AE1903E3-6B5F-6B4C-9A1F-62628A050A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a:extLst>
                <a:ext uri="{FF2B5EF4-FFF2-40B4-BE49-F238E27FC236}">
                  <a16:creationId xmlns:a16="http://schemas.microsoft.com/office/drawing/2014/main" xmlns="" id="{F7C55863-3B37-0743-B001-1A970033FB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932B4C24-3A58-924C-B79A-D961EF7C2C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21EF52E0-D2CF-544F-93A6-4D7B45A048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63">
              <a:extLst>
                <a:ext uri="{FF2B5EF4-FFF2-40B4-BE49-F238E27FC236}">
                  <a16:creationId xmlns:a16="http://schemas.microsoft.com/office/drawing/2014/main" xmlns="" id="{6966CFE5-1C8C-2E4F-9B2D-A8438F5A5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64">
              <a:extLst>
                <a:ext uri="{FF2B5EF4-FFF2-40B4-BE49-F238E27FC236}">
                  <a16:creationId xmlns:a16="http://schemas.microsoft.com/office/drawing/2014/main" xmlns="" id="{9FD29EF3-A5B2-554A-A307-6BE1BCE8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a:extLst>
                <a:ext uri="{FF2B5EF4-FFF2-40B4-BE49-F238E27FC236}">
                  <a16:creationId xmlns:a16="http://schemas.microsoft.com/office/drawing/2014/main" xmlns="" id="{AC1ECAD8-0CF2-934D-AA1E-C108208CDE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DB14DED1-3A58-8C4D-902E-2A9F34043F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65D65157-5719-0341-A807-A8956595FB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A7F23F74-B777-2A4C-8EF9-E798880D5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70">
              <a:extLst>
                <a:ext uri="{FF2B5EF4-FFF2-40B4-BE49-F238E27FC236}">
                  <a16:creationId xmlns:a16="http://schemas.microsoft.com/office/drawing/2014/main" xmlns="" id="{E3B9A050-0AE1-1D4B-A2AC-6EEF64B10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71">
              <a:extLst>
                <a:ext uri="{FF2B5EF4-FFF2-40B4-BE49-F238E27FC236}">
                  <a16:creationId xmlns:a16="http://schemas.microsoft.com/office/drawing/2014/main" xmlns="" id="{C424FE38-F803-8D47-BF56-1B18EC2B1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Oval 41">
              <a:extLst>
                <a:ext uri="{FF2B5EF4-FFF2-40B4-BE49-F238E27FC236}">
                  <a16:creationId xmlns:a16="http://schemas.microsoft.com/office/drawing/2014/main" xmlns="" id="{E37187F2-9212-0641-97D0-1ACD50B74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xmlns="" id="{C760C651-2AC4-564E-BEAA-AB7FAFE7F7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xmlns="" id="{58B0A1B8-5BA3-3548-9511-B4904D052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75">
              <a:extLst>
                <a:ext uri="{FF2B5EF4-FFF2-40B4-BE49-F238E27FC236}">
                  <a16:creationId xmlns:a16="http://schemas.microsoft.com/office/drawing/2014/main" xmlns="" id="{424CD779-EE9A-214D-9488-767327E37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76">
              <a:extLst>
                <a:ext uri="{FF2B5EF4-FFF2-40B4-BE49-F238E27FC236}">
                  <a16:creationId xmlns:a16="http://schemas.microsoft.com/office/drawing/2014/main" xmlns="" id="{630D08C6-9EFB-8540-875F-2A55DED2AA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77">
              <a:extLst>
                <a:ext uri="{FF2B5EF4-FFF2-40B4-BE49-F238E27FC236}">
                  <a16:creationId xmlns:a16="http://schemas.microsoft.com/office/drawing/2014/main" xmlns="" id="{D7E8DA86-1294-4641-9C52-6E1531506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78">
              <a:extLst>
                <a:ext uri="{FF2B5EF4-FFF2-40B4-BE49-F238E27FC236}">
                  <a16:creationId xmlns:a16="http://schemas.microsoft.com/office/drawing/2014/main" xmlns="" id="{011063C9-2A43-3348-A018-F27FACAA77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79">
              <a:extLst>
                <a:ext uri="{FF2B5EF4-FFF2-40B4-BE49-F238E27FC236}">
                  <a16:creationId xmlns:a16="http://schemas.microsoft.com/office/drawing/2014/main" xmlns="" id="{EE85C7DE-D965-244F-BD95-3A05FF4AA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80">
              <a:extLst>
                <a:ext uri="{FF2B5EF4-FFF2-40B4-BE49-F238E27FC236}">
                  <a16:creationId xmlns:a16="http://schemas.microsoft.com/office/drawing/2014/main" xmlns="" id="{315A1389-149A-3342-A863-637D42FDB2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81">
              <a:extLst>
                <a:ext uri="{FF2B5EF4-FFF2-40B4-BE49-F238E27FC236}">
                  <a16:creationId xmlns:a16="http://schemas.microsoft.com/office/drawing/2014/main" xmlns="" id="{B149CC6F-B6C6-BE46-B451-1BF7D47A89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3" name="Straight Connector 52">
            <a:extLst>
              <a:ext uri="{FF2B5EF4-FFF2-40B4-BE49-F238E27FC236}">
                <a16:creationId xmlns:a16="http://schemas.microsoft.com/office/drawing/2014/main" xmlns="" id="{D33A3282-0389-C547-8CA6-7F3E7F27B3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a:extLst>
              <a:ext uri="{FF2B5EF4-FFF2-40B4-BE49-F238E27FC236}">
                <a16:creationId xmlns:a16="http://schemas.microsoft.com/office/drawing/2014/main" xmlns="" id="{B4F75AE3-A3AC-DE4C-98FE-EC9DC3BF8D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5267217" cy="6858000"/>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Başlık 1">
            <a:extLst>
              <a:ext uri="{FF2B5EF4-FFF2-40B4-BE49-F238E27FC236}">
                <a16:creationId xmlns:a16="http://schemas.microsoft.com/office/drawing/2014/main" xmlns="" id="{9610BC38-205A-E876-BBEB-F7E45D54E882}"/>
              </a:ext>
            </a:extLst>
          </p:cNvPr>
          <p:cNvSpPr>
            <a:spLocks noGrp="1"/>
          </p:cNvSpPr>
          <p:nvPr>
            <p:ph type="title"/>
          </p:nvPr>
        </p:nvSpPr>
        <p:spPr>
          <a:xfrm>
            <a:off x="565151" y="768334"/>
            <a:ext cx="4134538" cy="2866405"/>
          </a:xfrm>
        </p:spPr>
        <p:txBody>
          <a:bodyPr vert="horz" lIns="91440" tIns="45720" rIns="91440" bIns="45720" rtlCol="0" anchor="t">
            <a:normAutofit/>
          </a:bodyPr>
          <a:lstStyle/>
          <a:p>
            <a:r>
              <a:rPr lang="en-US" sz="5000"/>
              <a:t>Afet Yönetiminin Evreleri-II</a:t>
            </a:r>
          </a:p>
        </p:txBody>
      </p:sp>
      <p:cxnSp>
        <p:nvCxnSpPr>
          <p:cNvPr id="59" name="Straight Connector 58">
            <a:extLst>
              <a:ext uri="{FF2B5EF4-FFF2-40B4-BE49-F238E27FC236}">
                <a16:creationId xmlns:a16="http://schemas.microsoft.com/office/drawing/2014/main" xmlns="" id="{41C79BB7-CCAB-2243-9830-5569626C4D0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413453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xmlns="" id="{44406D7A-DB1A-D940-8AD1-93FAF9DD71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62" name="Freeform 40">
              <a:extLst>
                <a:ext uri="{FF2B5EF4-FFF2-40B4-BE49-F238E27FC236}">
                  <a16:creationId xmlns:a16="http://schemas.microsoft.com/office/drawing/2014/main" xmlns="" id="{D0F85DF7-431B-BE45-B932-0E22FC3F84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41">
              <a:extLst>
                <a:ext uri="{FF2B5EF4-FFF2-40B4-BE49-F238E27FC236}">
                  <a16:creationId xmlns:a16="http://schemas.microsoft.com/office/drawing/2014/main" xmlns="" id="{BEA0AA89-2965-2A44-B84E-51C748B2D2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42">
              <a:extLst>
                <a:ext uri="{FF2B5EF4-FFF2-40B4-BE49-F238E27FC236}">
                  <a16:creationId xmlns:a16="http://schemas.microsoft.com/office/drawing/2014/main" xmlns="" id="{7EC47259-887A-FD48-989C-42BC5A3C98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43">
              <a:extLst>
                <a:ext uri="{FF2B5EF4-FFF2-40B4-BE49-F238E27FC236}">
                  <a16:creationId xmlns:a16="http://schemas.microsoft.com/office/drawing/2014/main" xmlns="" id="{16E261C3-18BE-934F-8A2B-59BE70AE2F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44">
              <a:extLst>
                <a:ext uri="{FF2B5EF4-FFF2-40B4-BE49-F238E27FC236}">
                  <a16:creationId xmlns:a16="http://schemas.microsoft.com/office/drawing/2014/main" xmlns="" id="{35A2267B-0862-A24E-87D2-6CE5187CF9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45">
              <a:extLst>
                <a:ext uri="{FF2B5EF4-FFF2-40B4-BE49-F238E27FC236}">
                  <a16:creationId xmlns:a16="http://schemas.microsoft.com/office/drawing/2014/main" xmlns="" id="{A404A0DE-A076-8C4E-B8D4-EBC9453377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53">
              <a:extLst>
                <a:ext uri="{FF2B5EF4-FFF2-40B4-BE49-F238E27FC236}">
                  <a16:creationId xmlns:a16="http://schemas.microsoft.com/office/drawing/2014/main" xmlns="" id="{9EED6D73-C275-3347-BB66-C839642572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 name="İçerik Yer Tutucusu 3">
            <a:extLst>
              <a:ext uri="{FF2B5EF4-FFF2-40B4-BE49-F238E27FC236}">
                <a16:creationId xmlns:a16="http://schemas.microsoft.com/office/drawing/2014/main" xmlns="" id="{C38768BE-9C2A-95B3-744A-3FE6A839EE9F}"/>
              </a:ext>
            </a:extLst>
          </p:cNvPr>
          <p:cNvGraphicFramePr>
            <a:graphicFrameLocks noGrp="1"/>
          </p:cNvGraphicFramePr>
          <p:nvPr>
            <p:ph idx="1"/>
            <p:extLst>
              <p:ext uri="{D42A27DB-BD31-4B8C-83A1-F6EECF244321}">
                <p14:modId xmlns:p14="http://schemas.microsoft.com/office/powerpoint/2010/main" val="1813801840"/>
              </p:ext>
            </p:extLst>
          </p:nvPr>
        </p:nvGraphicFramePr>
        <p:xfrm>
          <a:off x="5316278" y="809039"/>
          <a:ext cx="6104761" cy="5464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75673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B46B8FB-F6A2-5F47-A6CD-A7E17E6927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1388" y="0"/>
            <a:ext cx="5990612" cy="6858001"/>
            <a:chOff x="6201388" y="0"/>
            <a:chExt cx="5990612" cy="6858001"/>
          </a:xfrm>
        </p:grpSpPr>
        <p:sp>
          <p:nvSpPr>
            <p:cNvPr id="10" name="Oval 9">
              <a:extLst>
                <a:ext uri="{FF2B5EF4-FFF2-40B4-BE49-F238E27FC236}">
                  <a16:creationId xmlns:a16="http://schemas.microsoft.com/office/drawing/2014/main" xmlns="" id="{419BDE93-3EC2-4E4D-BC0B-417378F49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xmlns="" id="{FE21F82F-1EE5-8240-97F8-387DF0253F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8">
              <a:extLst>
                <a:ext uri="{FF2B5EF4-FFF2-40B4-BE49-F238E27FC236}">
                  <a16:creationId xmlns:a16="http://schemas.microsoft.com/office/drawing/2014/main" xmlns="" id="{AE1903E3-6B5F-6B4C-9A1F-62628A050A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xmlns="" id="{F7C55863-3B37-0743-B001-1A970033FB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32B4C24-3A58-924C-B79A-D961EF7C2C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1EF52E0-D2CF-544F-93A6-4D7B45A048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3">
              <a:extLst>
                <a:ext uri="{FF2B5EF4-FFF2-40B4-BE49-F238E27FC236}">
                  <a16:creationId xmlns:a16="http://schemas.microsoft.com/office/drawing/2014/main" xmlns="" id="{6966CFE5-1C8C-2E4F-9B2D-A8438F5A5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4">
              <a:extLst>
                <a:ext uri="{FF2B5EF4-FFF2-40B4-BE49-F238E27FC236}">
                  <a16:creationId xmlns:a16="http://schemas.microsoft.com/office/drawing/2014/main" xmlns="" id="{9FD29EF3-A5B2-554A-A307-6BE1BCE8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xmlns="" id="{AC1ECAD8-0CF2-934D-AA1E-C108208CDE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DB14DED1-3A58-8C4D-902E-2A9F34043F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65D65157-5719-0341-A807-A8956595FB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A7F23F74-B777-2A4C-8EF9-E798880D5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0">
              <a:extLst>
                <a:ext uri="{FF2B5EF4-FFF2-40B4-BE49-F238E27FC236}">
                  <a16:creationId xmlns:a16="http://schemas.microsoft.com/office/drawing/2014/main" xmlns="" id="{E3B9A050-0AE1-1D4B-A2AC-6EEF64B10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71">
              <a:extLst>
                <a:ext uri="{FF2B5EF4-FFF2-40B4-BE49-F238E27FC236}">
                  <a16:creationId xmlns:a16="http://schemas.microsoft.com/office/drawing/2014/main" xmlns="" id="{C424FE38-F803-8D47-BF56-1B18EC2B1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xmlns="" id="{E37187F2-9212-0641-97D0-1ACD50B74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C760C651-2AC4-564E-BEAA-AB7FAFE7F7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58B0A1B8-5BA3-3548-9511-B4904D052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xmlns="" id="{424CD779-EE9A-214D-9488-767327E37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6">
              <a:extLst>
                <a:ext uri="{FF2B5EF4-FFF2-40B4-BE49-F238E27FC236}">
                  <a16:creationId xmlns:a16="http://schemas.microsoft.com/office/drawing/2014/main" xmlns="" id="{630D08C6-9EFB-8540-875F-2A55DED2AA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7">
              <a:extLst>
                <a:ext uri="{FF2B5EF4-FFF2-40B4-BE49-F238E27FC236}">
                  <a16:creationId xmlns:a16="http://schemas.microsoft.com/office/drawing/2014/main" xmlns="" id="{D7E8DA86-1294-4641-9C52-6E1531506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8">
              <a:extLst>
                <a:ext uri="{FF2B5EF4-FFF2-40B4-BE49-F238E27FC236}">
                  <a16:creationId xmlns:a16="http://schemas.microsoft.com/office/drawing/2014/main" xmlns="" id="{011063C9-2A43-3348-A018-F27FACAA77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9">
              <a:extLst>
                <a:ext uri="{FF2B5EF4-FFF2-40B4-BE49-F238E27FC236}">
                  <a16:creationId xmlns:a16="http://schemas.microsoft.com/office/drawing/2014/main" xmlns="" id="{EE85C7DE-D965-244F-BD95-3A05FF4AA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0">
              <a:extLst>
                <a:ext uri="{FF2B5EF4-FFF2-40B4-BE49-F238E27FC236}">
                  <a16:creationId xmlns:a16="http://schemas.microsoft.com/office/drawing/2014/main" xmlns="" id="{315A1389-149A-3342-A863-637D42FDB2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81">
              <a:extLst>
                <a:ext uri="{FF2B5EF4-FFF2-40B4-BE49-F238E27FC236}">
                  <a16:creationId xmlns:a16="http://schemas.microsoft.com/office/drawing/2014/main" xmlns="" id="{B149CC6F-B6C6-BE46-B451-1BF7D47A89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5" name="Straight Connector 34">
            <a:extLst>
              <a:ext uri="{FF2B5EF4-FFF2-40B4-BE49-F238E27FC236}">
                <a16:creationId xmlns:a16="http://schemas.microsoft.com/office/drawing/2014/main" xmlns="" id="{D33A3282-0389-C547-8CA6-7F3E7F27B3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üçük bir bitki ile temas eden el">
            <a:extLst>
              <a:ext uri="{FF2B5EF4-FFF2-40B4-BE49-F238E27FC236}">
                <a16:creationId xmlns:a16="http://schemas.microsoft.com/office/drawing/2014/main" xmlns="" id="{63065C87-7519-F677-CDD9-DDBDFE0D93DC}"/>
              </a:ext>
            </a:extLst>
          </p:cNvPr>
          <p:cNvPicPr>
            <a:picLocks noChangeAspect="1"/>
          </p:cNvPicPr>
          <p:nvPr/>
        </p:nvPicPr>
        <p:blipFill rotWithShape="1">
          <a:blip r:embed="rId2"/>
          <a:srcRect t="9823" b="5908"/>
          <a:stretch/>
        </p:blipFill>
        <p:spPr>
          <a:xfrm>
            <a:off x="20" y="1"/>
            <a:ext cx="12191980" cy="6857999"/>
          </a:xfrm>
          <a:prstGeom prst="rect">
            <a:avLst/>
          </a:prstGeom>
        </p:spPr>
      </p:pic>
      <p:sp>
        <p:nvSpPr>
          <p:cNvPr id="39" name="Rectangle">
            <a:extLst>
              <a:ext uri="{FF2B5EF4-FFF2-40B4-BE49-F238E27FC236}">
                <a16:creationId xmlns:a16="http://schemas.microsoft.com/office/drawing/2014/main" xmlns="" id="{B4F75AE3-A3AC-DE4C-98FE-EC9DC3BF8D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5267217" cy="6858000"/>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Başlık 1">
            <a:extLst>
              <a:ext uri="{FF2B5EF4-FFF2-40B4-BE49-F238E27FC236}">
                <a16:creationId xmlns:a16="http://schemas.microsoft.com/office/drawing/2014/main" xmlns="" id="{02D6A72F-E590-BBAF-801E-216930ADCB27}"/>
              </a:ext>
            </a:extLst>
          </p:cNvPr>
          <p:cNvSpPr>
            <a:spLocks noGrp="1"/>
          </p:cNvSpPr>
          <p:nvPr>
            <p:ph type="title"/>
          </p:nvPr>
        </p:nvSpPr>
        <p:spPr>
          <a:xfrm>
            <a:off x="565151" y="768334"/>
            <a:ext cx="4134538" cy="2866405"/>
          </a:xfrm>
        </p:spPr>
        <p:txBody>
          <a:bodyPr vert="horz" lIns="91440" tIns="45720" rIns="91440" bIns="45720" rtlCol="0" anchor="t">
            <a:noAutofit/>
          </a:bodyPr>
          <a:lstStyle/>
          <a:p>
            <a:r>
              <a:rPr lang="en-US" sz="3600" err="1"/>
              <a:t>İyileştirme</a:t>
            </a:r>
            <a:r>
              <a:rPr lang="en-US" sz="3600"/>
              <a:t> </a:t>
            </a:r>
            <a:r>
              <a:rPr lang="en-US" sz="3600" err="1"/>
              <a:t>çalışmaları</a:t>
            </a:r>
            <a:r>
              <a:rPr lang="en-US" sz="3600"/>
              <a:t>,</a:t>
            </a:r>
            <a:br>
              <a:rPr lang="en-US" sz="3600"/>
            </a:br>
            <a:r>
              <a:rPr lang="en-US" sz="3600"/>
              <a:t/>
            </a:r>
            <a:br>
              <a:rPr lang="en-US" sz="3600"/>
            </a:br>
            <a:r>
              <a:rPr lang="en-US" sz="3600" err="1"/>
              <a:t>afetin</a:t>
            </a:r>
            <a:r>
              <a:rPr lang="en-US" sz="3600"/>
              <a:t> </a:t>
            </a:r>
            <a:r>
              <a:rPr lang="en-US" sz="3600" err="1"/>
              <a:t>türü</a:t>
            </a:r>
            <a:r>
              <a:rPr lang="en-US" sz="3600"/>
              <a:t> </a:t>
            </a:r>
            <a:r>
              <a:rPr lang="en-US" sz="3600" err="1"/>
              <a:t>ve</a:t>
            </a:r>
            <a:r>
              <a:rPr lang="en-US" sz="3600"/>
              <a:t> </a:t>
            </a:r>
            <a:r>
              <a:rPr lang="en-US" sz="3600" err="1"/>
              <a:t>verdiği</a:t>
            </a:r>
            <a:r>
              <a:rPr lang="en-US" sz="3600"/>
              <a:t> </a:t>
            </a:r>
            <a:r>
              <a:rPr lang="en-US" sz="3600" err="1"/>
              <a:t>zarara</a:t>
            </a:r>
            <a:r>
              <a:rPr lang="en-US" sz="3600"/>
              <a:t> </a:t>
            </a:r>
            <a:r>
              <a:rPr lang="en-US" sz="3600" err="1"/>
              <a:t>göre</a:t>
            </a:r>
            <a:r>
              <a:rPr lang="en-US" sz="3600"/>
              <a:t> </a:t>
            </a:r>
            <a:r>
              <a:rPr lang="en-US" sz="3600" err="1"/>
              <a:t>haftalar</a:t>
            </a:r>
            <a:r>
              <a:rPr lang="en-US" sz="3600"/>
              <a:t>, </a:t>
            </a:r>
            <a:r>
              <a:rPr lang="en-US" sz="3600" err="1"/>
              <a:t>aylar</a:t>
            </a:r>
            <a:r>
              <a:rPr lang="en-US" sz="3600"/>
              <a:t> </a:t>
            </a:r>
            <a:r>
              <a:rPr lang="en-US" sz="3600" err="1"/>
              <a:t>veya</a:t>
            </a:r>
            <a:r>
              <a:rPr lang="en-US" sz="3600"/>
              <a:t> </a:t>
            </a:r>
            <a:r>
              <a:rPr lang="en-US" sz="3600" err="1"/>
              <a:t>yıllarca</a:t>
            </a:r>
            <a:r>
              <a:rPr lang="en-US" sz="3600"/>
              <a:t> </a:t>
            </a:r>
            <a:r>
              <a:rPr lang="en-US" sz="3600" err="1"/>
              <a:t>sürebilir</a:t>
            </a:r>
            <a:endParaRPr lang="en-US" sz="3600"/>
          </a:p>
        </p:txBody>
      </p:sp>
      <p:cxnSp>
        <p:nvCxnSpPr>
          <p:cNvPr id="41" name="Straight Connector 40">
            <a:extLst>
              <a:ext uri="{FF2B5EF4-FFF2-40B4-BE49-F238E27FC236}">
                <a16:creationId xmlns:a16="http://schemas.microsoft.com/office/drawing/2014/main" xmlns="" id="{41C79BB7-CCAB-2243-9830-5569626C4D0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413453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xmlns="" id="{44406D7A-DB1A-D940-8AD1-93FAF9DD71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44" name="Freeform 40">
              <a:extLst>
                <a:ext uri="{FF2B5EF4-FFF2-40B4-BE49-F238E27FC236}">
                  <a16:creationId xmlns:a16="http://schemas.microsoft.com/office/drawing/2014/main" xmlns="" id="{D0F85DF7-431B-BE45-B932-0E22FC3F84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1">
              <a:extLst>
                <a:ext uri="{FF2B5EF4-FFF2-40B4-BE49-F238E27FC236}">
                  <a16:creationId xmlns:a16="http://schemas.microsoft.com/office/drawing/2014/main" xmlns="" id="{BEA0AA89-2965-2A44-B84E-51C748B2D2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2">
              <a:extLst>
                <a:ext uri="{FF2B5EF4-FFF2-40B4-BE49-F238E27FC236}">
                  <a16:creationId xmlns:a16="http://schemas.microsoft.com/office/drawing/2014/main" xmlns="" id="{7EC47259-887A-FD48-989C-42BC5A3C98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3">
              <a:extLst>
                <a:ext uri="{FF2B5EF4-FFF2-40B4-BE49-F238E27FC236}">
                  <a16:creationId xmlns:a16="http://schemas.microsoft.com/office/drawing/2014/main" xmlns="" id="{16E261C3-18BE-934F-8A2B-59BE70AE2F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4">
              <a:extLst>
                <a:ext uri="{FF2B5EF4-FFF2-40B4-BE49-F238E27FC236}">
                  <a16:creationId xmlns:a16="http://schemas.microsoft.com/office/drawing/2014/main" xmlns="" id="{35A2267B-0862-A24E-87D2-6CE5187CF9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5">
              <a:extLst>
                <a:ext uri="{FF2B5EF4-FFF2-40B4-BE49-F238E27FC236}">
                  <a16:creationId xmlns:a16="http://schemas.microsoft.com/office/drawing/2014/main" xmlns="" id="{A404A0DE-A076-8C4E-B8D4-EBC9453377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53">
              <a:extLst>
                <a:ext uri="{FF2B5EF4-FFF2-40B4-BE49-F238E27FC236}">
                  <a16:creationId xmlns:a16="http://schemas.microsoft.com/office/drawing/2014/main" xmlns="" id="{9EED6D73-C275-3347-BB66-C839642572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4285835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metin içeren bir resim&#10;&#10;Açıklama otomatik olarak oluşturuldu">
            <a:extLst>
              <a:ext uri="{FF2B5EF4-FFF2-40B4-BE49-F238E27FC236}">
                <a16:creationId xmlns:a16="http://schemas.microsoft.com/office/drawing/2014/main" xmlns="" id="{7EAFD649-6991-F810-3783-D5D6E22B647C}"/>
              </a:ext>
            </a:extLst>
          </p:cNvPr>
          <p:cNvPicPr>
            <a:picLocks noGrp="1" noChangeAspect="1"/>
          </p:cNvPicPr>
          <p:nvPr>
            <p:ph idx="1"/>
          </p:nvPr>
        </p:nvPicPr>
        <p:blipFill rotWithShape="1">
          <a:blip r:embed="rId2"/>
          <a:srcRect l="25561" t="48400" r="25561" b="14400"/>
          <a:stretch/>
        </p:blipFill>
        <p:spPr>
          <a:xfrm>
            <a:off x="-2319" y="1344706"/>
            <a:ext cx="12059178" cy="4574558"/>
          </a:xfrm>
        </p:spPr>
      </p:pic>
    </p:spTree>
    <p:extLst>
      <p:ext uri="{BB962C8B-B14F-4D97-AF65-F5344CB8AC3E}">
        <p14:creationId xmlns:p14="http://schemas.microsoft.com/office/powerpoint/2010/main" val="269782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A2366BD7-7C65-A91B-F99E-C09E0CB4979F}"/>
              </a:ext>
            </a:extLst>
          </p:cNvPr>
          <p:cNvSpPr>
            <a:spLocks noGrp="1"/>
          </p:cNvSpPr>
          <p:nvPr>
            <p:ph type="title"/>
          </p:nvPr>
        </p:nvSpPr>
        <p:spPr>
          <a:xfrm>
            <a:off x="565150" y="770890"/>
            <a:ext cx="9198761" cy="1268984"/>
          </a:xfrm>
        </p:spPr>
        <p:txBody>
          <a:bodyPr>
            <a:normAutofit fontScale="90000"/>
          </a:bodyPr>
          <a:lstStyle/>
          <a:p>
            <a:r>
              <a:rPr lang="tr-TR" b="0">
                <a:ea typeface="+mj-lt"/>
                <a:cs typeface="+mj-lt"/>
              </a:rPr>
              <a:t>Afetlerde yürütülen halk sağlığı hizmetleri; temel, birincil, ikincil ve üçüncül hizmetler</a:t>
            </a:r>
            <a:endParaRPr lang="tr-TR"/>
          </a:p>
        </p:txBody>
      </p:sp>
      <p:sp>
        <p:nvSpPr>
          <p:cNvPr id="3" name="İçerik Yer Tutucusu 2">
            <a:extLst>
              <a:ext uri="{FF2B5EF4-FFF2-40B4-BE49-F238E27FC236}">
                <a16:creationId xmlns:a16="http://schemas.microsoft.com/office/drawing/2014/main" xmlns="" id="{C2863C9A-24F1-0CAC-7AE2-8256422A1127}"/>
              </a:ext>
            </a:extLst>
          </p:cNvPr>
          <p:cNvSpPr>
            <a:spLocks noGrp="1"/>
          </p:cNvSpPr>
          <p:nvPr>
            <p:ph idx="1"/>
          </p:nvPr>
        </p:nvSpPr>
        <p:spPr>
          <a:xfrm>
            <a:off x="565150" y="2160016"/>
            <a:ext cx="9198761" cy="3601212"/>
          </a:xfrm>
        </p:spPr>
        <p:txBody>
          <a:bodyPr vert="horz" lIns="91440" tIns="45720" rIns="91440" bIns="45720" rtlCol="0" anchor="t">
            <a:noAutofit/>
          </a:bodyPr>
          <a:lstStyle/>
          <a:p>
            <a:pPr>
              <a:lnSpc>
                <a:spcPct val="90000"/>
              </a:lnSpc>
            </a:pPr>
            <a:endParaRPr lang="tr-TR" sz="1800">
              <a:latin typeface="Verdana"/>
              <a:ea typeface="Verdana"/>
            </a:endParaRPr>
          </a:p>
          <a:p>
            <a:pPr>
              <a:lnSpc>
                <a:spcPct val="90000"/>
              </a:lnSpc>
            </a:pPr>
            <a:endParaRPr lang="tr-TR" sz="1800">
              <a:latin typeface="Verdana"/>
              <a:ea typeface="Verdana"/>
            </a:endParaRPr>
          </a:p>
          <a:p>
            <a:pPr>
              <a:lnSpc>
                <a:spcPct val="90000"/>
              </a:lnSpc>
            </a:pPr>
            <a:r>
              <a:rPr lang="tr-TR" sz="1800" b="0" i="0" dirty="0">
                <a:effectLst/>
                <a:latin typeface="Verdana"/>
                <a:ea typeface="Verdana"/>
              </a:rPr>
              <a:t>Üçüncül halk sağlığı hizmetleri afetlerin dış yardım ve rehabilitasyon döneminde yürütülen çalışmalardır.</a:t>
            </a:r>
            <a:r>
              <a:rPr lang="tr-TR" sz="1800" dirty="0">
                <a:latin typeface="Verdana"/>
                <a:ea typeface="Verdana"/>
              </a:rPr>
              <a:t> </a:t>
            </a:r>
            <a:endParaRPr lang="tr-TR">
              <a:latin typeface="Neue Haas Grotesk Text Pro"/>
              <a:ea typeface="Verdana"/>
            </a:endParaRPr>
          </a:p>
          <a:p>
            <a:pPr>
              <a:lnSpc>
                <a:spcPct val="90000"/>
              </a:lnSpc>
            </a:pPr>
            <a:endParaRPr lang="tr-TR" sz="1800">
              <a:latin typeface="Verdana"/>
              <a:ea typeface="Verdana"/>
            </a:endParaRPr>
          </a:p>
          <a:p>
            <a:pPr>
              <a:lnSpc>
                <a:spcPct val="90000"/>
              </a:lnSpc>
            </a:pPr>
            <a:r>
              <a:rPr lang="tr-TR" sz="1800" dirty="0">
                <a:latin typeface="Verdana"/>
                <a:ea typeface="Verdana"/>
              </a:rPr>
              <a:t>Afetzedelerin</a:t>
            </a:r>
            <a:r>
              <a:rPr lang="tr-TR" sz="1800" b="0" i="0" dirty="0">
                <a:effectLst/>
                <a:latin typeface="Verdana"/>
                <a:ea typeface="Verdana"/>
              </a:rPr>
              <a:t> afetlerden sonra hayatlarını sürdürebilmeleri için yapılması gereken çalışmaları kapsamaktadır.</a:t>
            </a:r>
            <a:endParaRPr lang="tr-TR" dirty="0"/>
          </a:p>
          <a:p>
            <a:pPr>
              <a:lnSpc>
                <a:spcPct val="90000"/>
              </a:lnSpc>
            </a:pPr>
            <a:endParaRPr lang="tr-TR" sz="1800" b="1" i="0">
              <a:latin typeface="Verdana" panose="020B0604030504040204" pitchFamily="34" charset="0"/>
              <a:ea typeface="Verdana"/>
            </a:endParaRPr>
          </a:p>
        </p:txBody>
      </p:sp>
      <p:cxnSp>
        <p:nvCxnSpPr>
          <p:cNvPr id="10" name="Straight Connector 9">
            <a:extLst>
              <a:ext uri="{FF2B5EF4-FFF2-40B4-BE49-F238E27FC236}">
                <a16:creationId xmlns:a16="http://schemas.microsoft.com/office/drawing/2014/main" xmlns="" id="{F8927D2C-C486-F740-897D-704CD65E98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E9EEDFCB-2A3D-724C-808B-F598214AFD0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13" name="Freeform 24">
              <a:extLst>
                <a:ext uri="{FF2B5EF4-FFF2-40B4-BE49-F238E27FC236}">
                  <a16:creationId xmlns:a16="http://schemas.microsoft.com/office/drawing/2014/main" xmlns="" id="{E21EA309-B774-174A-8761-21F785ADEC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5">
              <a:extLst>
                <a:ext uri="{FF2B5EF4-FFF2-40B4-BE49-F238E27FC236}">
                  <a16:creationId xmlns:a16="http://schemas.microsoft.com/office/drawing/2014/main" xmlns="" id="{BAFC7591-C9A8-C74C-AC5D-4D68233A07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xmlns="" id="{EF809621-1BDA-164A-AF8F-B4387D7F59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7">
              <a:extLst>
                <a:ext uri="{FF2B5EF4-FFF2-40B4-BE49-F238E27FC236}">
                  <a16:creationId xmlns:a16="http://schemas.microsoft.com/office/drawing/2014/main" xmlns="" id="{1BB770FA-A215-4145-99DD-A80F352223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8">
              <a:extLst>
                <a:ext uri="{FF2B5EF4-FFF2-40B4-BE49-F238E27FC236}">
                  <a16:creationId xmlns:a16="http://schemas.microsoft.com/office/drawing/2014/main" xmlns="" id="{B1AC917F-33CC-BD41-BD3D-389CDADA58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9">
              <a:extLst>
                <a:ext uri="{FF2B5EF4-FFF2-40B4-BE49-F238E27FC236}">
                  <a16:creationId xmlns:a16="http://schemas.microsoft.com/office/drawing/2014/main" xmlns="" id="{219FDC8D-2EFE-F143-88AB-B53BDF84E1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0">
              <a:extLst>
                <a:ext uri="{FF2B5EF4-FFF2-40B4-BE49-F238E27FC236}">
                  <a16:creationId xmlns:a16="http://schemas.microsoft.com/office/drawing/2014/main" xmlns="" id="{EB93DBCE-E7A6-BE4D-8D07-3D07913D93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3316504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6" name="Rectangle 30">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Ağ ve düğümlerden oluşan küre">
            <a:extLst>
              <a:ext uri="{FF2B5EF4-FFF2-40B4-BE49-F238E27FC236}">
                <a16:creationId xmlns:a16="http://schemas.microsoft.com/office/drawing/2014/main" xmlns="" id="{18B675D4-D1AC-270E-7C7A-FCA98E1CC5AB}"/>
              </a:ext>
            </a:extLst>
          </p:cNvPr>
          <p:cNvPicPr>
            <a:picLocks noChangeAspect="1"/>
          </p:cNvPicPr>
          <p:nvPr/>
        </p:nvPicPr>
        <p:blipFill rotWithShape="1">
          <a:blip r:embed="rId2"/>
          <a:srcRect t="12500" b="12500"/>
          <a:stretch/>
        </p:blipFill>
        <p:spPr>
          <a:xfrm>
            <a:off x="20" y="1"/>
            <a:ext cx="12191980" cy="6857999"/>
          </a:xfrm>
          <a:prstGeom prst="rect">
            <a:avLst/>
          </a:prstGeom>
        </p:spPr>
      </p:pic>
      <p:sp>
        <p:nvSpPr>
          <p:cNvPr id="57" name="Rectangle">
            <a:extLst>
              <a:ext uri="{FF2B5EF4-FFF2-40B4-BE49-F238E27FC236}">
                <a16:creationId xmlns:a16="http://schemas.microsoft.com/office/drawing/2014/main" xmlns="" id="{14ACB00F-615E-0E4F-9794-329E08F6E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8469492" cy="6858000"/>
          </a:xfrm>
          <a:prstGeom prst="rect">
            <a:avLst/>
          </a:prstGeom>
          <a:gradFill flip="none" rotWithShape="1">
            <a:gsLst>
              <a:gs pos="31000">
                <a:schemeClr val="bg1">
                  <a:alpha val="80000"/>
                </a:schemeClr>
              </a:gs>
              <a:gs pos="0">
                <a:schemeClr val="bg1"/>
              </a:gs>
              <a:gs pos="100000">
                <a:schemeClr val="bg1">
                  <a:alpha val="50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Başlık 1">
            <a:extLst>
              <a:ext uri="{FF2B5EF4-FFF2-40B4-BE49-F238E27FC236}">
                <a16:creationId xmlns:a16="http://schemas.microsoft.com/office/drawing/2014/main" xmlns="" id="{DDDDC95A-7921-E6E8-D122-D7EBE192F9EE}"/>
              </a:ext>
            </a:extLst>
          </p:cNvPr>
          <p:cNvSpPr>
            <a:spLocks noGrp="1"/>
          </p:cNvSpPr>
          <p:nvPr>
            <p:ph type="title"/>
          </p:nvPr>
        </p:nvSpPr>
        <p:spPr>
          <a:xfrm>
            <a:off x="565150" y="770890"/>
            <a:ext cx="7335835"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74E1AD64-A7F0-0051-FBEF-28CD9BD64D7D}"/>
              </a:ext>
            </a:extLst>
          </p:cNvPr>
          <p:cNvSpPr>
            <a:spLocks noGrp="1"/>
          </p:cNvSpPr>
          <p:nvPr>
            <p:ph idx="1"/>
          </p:nvPr>
        </p:nvSpPr>
        <p:spPr>
          <a:xfrm>
            <a:off x="565150" y="2160016"/>
            <a:ext cx="7335835" cy="3601212"/>
          </a:xfrm>
        </p:spPr>
        <p:txBody>
          <a:bodyPr>
            <a:normAutofit/>
          </a:bodyPr>
          <a:lstStyle/>
          <a:p>
            <a:r>
              <a:rPr lang="tr-TR"/>
              <a:t>Afet öncesi döneme göre daha güvenli ve sağlıklı bir yaşam geliştirmek amacıyla eğitim, iskan, ulaşım, elektrik, su, haberleşme, sosyal aktivitelerin asgari düzeyde karşılanması için çalışılır.</a:t>
            </a:r>
          </a:p>
          <a:p>
            <a:r>
              <a:rPr lang="tr-TR"/>
              <a:t>Güvenlik, ulaşım, iletişim, sanitasyon, sağlık hizmeti planlamaları yapılır.</a:t>
            </a:r>
          </a:p>
        </p:txBody>
      </p:sp>
      <p:cxnSp>
        <p:nvCxnSpPr>
          <p:cNvPr id="58" name="Straight Connector 34">
            <a:extLst>
              <a:ext uri="{FF2B5EF4-FFF2-40B4-BE49-F238E27FC236}">
                <a16:creationId xmlns:a16="http://schemas.microsoft.com/office/drawing/2014/main" xmlns="" id="{1D2BBFA3-6EA8-1C48-B3A5-DFCC389D282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9" name="Group 36">
            <a:extLst>
              <a:ext uri="{FF2B5EF4-FFF2-40B4-BE49-F238E27FC236}">
                <a16:creationId xmlns:a16="http://schemas.microsoft.com/office/drawing/2014/main" xmlns="" id="{35B55452-0B37-B747-9C68-70C4EF8F753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38" name="Freeform 41">
              <a:extLst>
                <a:ext uri="{FF2B5EF4-FFF2-40B4-BE49-F238E27FC236}">
                  <a16:creationId xmlns:a16="http://schemas.microsoft.com/office/drawing/2014/main" xmlns="" id="{CBBA7287-7E9D-884B-93D7-D56B52ADE7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2">
              <a:extLst>
                <a:ext uri="{FF2B5EF4-FFF2-40B4-BE49-F238E27FC236}">
                  <a16:creationId xmlns:a16="http://schemas.microsoft.com/office/drawing/2014/main" xmlns="" id="{E09BD6CA-D4FC-1041-9A4A-5BD33DDEDE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43">
              <a:extLst>
                <a:ext uri="{FF2B5EF4-FFF2-40B4-BE49-F238E27FC236}">
                  <a16:creationId xmlns:a16="http://schemas.microsoft.com/office/drawing/2014/main" xmlns="" id="{60AFCEEC-E747-AF48-9591-58C67AF87A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4">
              <a:extLst>
                <a:ext uri="{FF2B5EF4-FFF2-40B4-BE49-F238E27FC236}">
                  <a16:creationId xmlns:a16="http://schemas.microsoft.com/office/drawing/2014/main" xmlns="" id="{2290DF32-70FD-0E48-9258-0BD83EE622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5">
              <a:extLst>
                <a:ext uri="{FF2B5EF4-FFF2-40B4-BE49-F238E27FC236}">
                  <a16:creationId xmlns:a16="http://schemas.microsoft.com/office/drawing/2014/main" xmlns="" id="{61BFE2D7-8646-5943-87D5-C6A9CDF689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46">
              <a:extLst>
                <a:ext uri="{FF2B5EF4-FFF2-40B4-BE49-F238E27FC236}">
                  <a16:creationId xmlns:a16="http://schemas.microsoft.com/office/drawing/2014/main" xmlns="" id="{6FFCD48C-239D-ED44-879B-9E5DD00DEA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7">
              <a:extLst>
                <a:ext uri="{FF2B5EF4-FFF2-40B4-BE49-F238E27FC236}">
                  <a16:creationId xmlns:a16="http://schemas.microsoft.com/office/drawing/2014/main" xmlns="" id="{55CCAE64-959A-BC4A-A123-FC9283192D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2888399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8" name="Group 8">
            <a:extLst>
              <a:ext uri="{FF2B5EF4-FFF2-40B4-BE49-F238E27FC236}">
                <a16:creationId xmlns:a16="http://schemas.microsoft.com/office/drawing/2014/main" xmlns="" id="{EB46B8FB-F6A2-5F47-A6CD-A7E17E6927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1388" y="0"/>
            <a:ext cx="5990612" cy="6858001"/>
            <a:chOff x="6201388" y="0"/>
            <a:chExt cx="5990612" cy="6858001"/>
          </a:xfrm>
        </p:grpSpPr>
        <p:sp>
          <p:nvSpPr>
            <p:cNvPr id="10" name="Oval 9">
              <a:extLst>
                <a:ext uri="{FF2B5EF4-FFF2-40B4-BE49-F238E27FC236}">
                  <a16:creationId xmlns:a16="http://schemas.microsoft.com/office/drawing/2014/main" xmlns="" id="{419BDE93-3EC2-4E4D-BC0B-417378F49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xmlns="" id="{FE21F82F-1EE5-8240-97F8-387DF0253F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8">
              <a:extLst>
                <a:ext uri="{FF2B5EF4-FFF2-40B4-BE49-F238E27FC236}">
                  <a16:creationId xmlns:a16="http://schemas.microsoft.com/office/drawing/2014/main" xmlns="" id="{AE1903E3-6B5F-6B4C-9A1F-62628A050A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xmlns="" id="{F7C55863-3B37-0743-B001-1A970033FB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32B4C24-3A58-924C-B79A-D961EF7C2C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1EF52E0-D2CF-544F-93A6-4D7B45A048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3">
              <a:extLst>
                <a:ext uri="{FF2B5EF4-FFF2-40B4-BE49-F238E27FC236}">
                  <a16:creationId xmlns:a16="http://schemas.microsoft.com/office/drawing/2014/main" xmlns="" id="{6966CFE5-1C8C-2E4F-9B2D-A8438F5A5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4">
              <a:extLst>
                <a:ext uri="{FF2B5EF4-FFF2-40B4-BE49-F238E27FC236}">
                  <a16:creationId xmlns:a16="http://schemas.microsoft.com/office/drawing/2014/main" xmlns="" id="{9FD29EF3-A5B2-554A-A307-6BE1BCE8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xmlns="" id="{AC1ECAD8-0CF2-934D-AA1E-C108208CDE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DB14DED1-3A58-8C4D-902E-2A9F34043F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65D65157-5719-0341-A807-A8956595FB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A7F23F74-B777-2A4C-8EF9-E798880D5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0">
              <a:extLst>
                <a:ext uri="{FF2B5EF4-FFF2-40B4-BE49-F238E27FC236}">
                  <a16:creationId xmlns:a16="http://schemas.microsoft.com/office/drawing/2014/main" xmlns="" id="{E3B9A050-0AE1-1D4B-A2AC-6EEF64B10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71">
              <a:extLst>
                <a:ext uri="{FF2B5EF4-FFF2-40B4-BE49-F238E27FC236}">
                  <a16:creationId xmlns:a16="http://schemas.microsoft.com/office/drawing/2014/main" xmlns="" id="{C424FE38-F803-8D47-BF56-1B18EC2B1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xmlns="" id="{E37187F2-9212-0641-97D0-1ACD50B74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C760C651-2AC4-564E-BEAA-AB7FAFE7F7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58B0A1B8-5BA3-3548-9511-B4904D052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xmlns="" id="{424CD779-EE9A-214D-9488-767327E37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6">
              <a:extLst>
                <a:ext uri="{FF2B5EF4-FFF2-40B4-BE49-F238E27FC236}">
                  <a16:creationId xmlns:a16="http://schemas.microsoft.com/office/drawing/2014/main" xmlns="" id="{630D08C6-9EFB-8540-875F-2A55DED2AA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7">
              <a:extLst>
                <a:ext uri="{FF2B5EF4-FFF2-40B4-BE49-F238E27FC236}">
                  <a16:creationId xmlns:a16="http://schemas.microsoft.com/office/drawing/2014/main" xmlns="" id="{D7E8DA86-1294-4641-9C52-6E1531506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8">
              <a:extLst>
                <a:ext uri="{FF2B5EF4-FFF2-40B4-BE49-F238E27FC236}">
                  <a16:creationId xmlns:a16="http://schemas.microsoft.com/office/drawing/2014/main" xmlns="" id="{011063C9-2A43-3348-A018-F27FACAA77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9">
              <a:extLst>
                <a:ext uri="{FF2B5EF4-FFF2-40B4-BE49-F238E27FC236}">
                  <a16:creationId xmlns:a16="http://schemas.microsoft.com/office/drawing/2014/main" xmlns="" id="{EE85C7DE-D965-244F-BD95-3A05FF4AA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0">
              <a:extLst>
                <a:ext uri="{FF2B5EF4-FFF2-40B4-BE49-F238E27FC236}">
                  <a16:creationId xmlns:a16="http://schemas.microsoft.com/office/drawing/2014/main" xmlns="" id="{315A1389-149A-3342-A863-637D42FDB2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81">
              <a:extLst>
                <a:ext uri="{FF2B5EF4-FFF2-40B4-BE49-F238E27FC236}">
                  <a16:creationId xmlns:a16="http://schemas.microsoft.com/office/drawing/2014/main" xmlns="" id="{B149CC6F-B6C6-BE46-B451-1BF7D47A89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89" name="Straight Connector 34">
            <a:extLst>
              <a:ext uri="{FF2B5EF4-FFF2-40B4-BE49-F238E27FC236}">
                <a16:creationId xmlns:a16="http://schemas.microsoft.com/office/drawing/2014/main" xmlns="" id="{D33A3282-0389-C547-8CA6-7F3E7F27B3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90" name="Rectangle 36">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4" descr="Antarktika'daki buz dağlarının havadan görünümü">
            <a:extLst>
              <a:ext uri="{FF2B5EF4-FFF2-40B4-BE49-F238E27FC236}">
                <a16:creationId xmlns:a16="http://schemas.microsoft.com/office/drawing/2014/main" xmlns="" id="{EE8D9F50-AC0B-A9E2-194E-86A287814E00}"/>
              </a:ext>
            </a:extLst>
          </p:cNvPr>
          <p:cNvPicPr>
            <a:picLocks noChangeAspect="1"/>
          </p:cNvPicPr>
          <p:nvPr/>
        </p:nvPicPr>
        <p:blipFill rotWithShape="1">
          <a:blip r:embed="rId2"/>
          <a:srcRect t="13200" b="2213"/>
          <a:stretch/>
        </p:blipFill>
        <p:spPr>
          <a:xfrm>
            <a:off x="20" y="1"/>
            <a:ext cx="12191980" cy="6857999"/>
          </a:xfrm>
          <a:prstGeom prst="rect">
            <a:avLst/>
          </a:prstGeom>
        </p:spPr>
      </p:pic>
      <p:sp>
        <p:nvSpPr>
          <p:cNvPr id="92" name="Rectangle">
            <a:extLst>
              <a:ext uri="{FF2B5EF4-FFF2-40B4-BE49-F238E27FC236}">
                <a16:creationId xmlns:a16="http://schemas.microsoft.com/office/drawing/2014/main" xmlns="" id="{B4F75AE3-A3AC-DE4C-98FE-EC9DC3BF8D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32396" y="1628393"/>
            <a:ext cx="6459604" cy="3601213"/>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Başlık 1">
            <a:extLst>
              <a:ext uri="{FF2B5EF4-FFF2-40B4-BE49-F238E27FC236}">
                <a16:creationId xmlns:a16="http://schemas.microsoft.com/office/drawing/2014/main" xmlns="" id="{4BF1EE2E-FE22-6410-0D43-D298D5BEF2D5}"/>
              </a:ext>
            </a:extLst>
          </p:cNvPr>
          <p:cNvSpPr>
            <a:spLocks noGrp="1"/>
          </p:cNvSpPr>
          <p:nvPr>
            <p:ph type="title"/>
          </p:nvPr>
        </p:nvSpPr>
        <p:spPr>
          <a:xfrm>
            <a:off x="6192952" y="2035840"/>
            <a:ext cx="5022050" cy="1718589"/>
          </a:xfrm>
        </p:spPr>
        <p:txBody>
          <a:bodyPr vert="horz" lIns="91440" tIns="45720" rIns="91440" bIns="45720" rtlCol="0" anchor="t">
            <a:normAutofit fontScale="90000"/>
          </a:bodyPr>
          <a:lstStyle/>
          <a:p>
            <a:r>
              <a:rPr lang="en-US" sz="5400" err="1"/>
              <a:t>İyileşme</a:t>
            </a:r>
            <a:r>
              <a:rPr lang="en-US" sz="5400"/>
              <a:t> </a:t>
            </a:r>
            <a:r>
              <a:rPr lang="en-US" sz="5400" err="1"/>
              <a:t>çalışmalarının</a:t>
            </a:r>
            <a:r>
              <a:rPr lang="en-US" sz="5400"/>
              <a:t> </a:t>
            </a:r>
            <a:r>
              <a:rPr lang="en-US" sz="5400" err="1"/>
              <a:t>kapsamı</a:t>
            </a:r>
            <a:r>
              <a:rPr lang="en-US" sz="5400"/>
              <a:t> ne olmalı?</a:t>
            </a:r>
          </a:p>
        </p:txBody>
      </p:sp>
      <p:grpSp>
        <p:nvGrpSpPr>
          <p:cNvPr id="93" name="Group 40">
            <a:extLst>
              <a:ext uri="{FF2B5EF4-FFF2-40B4-BE49-F238E27FC236}">
                <a16:creationId xmlns:a16="http://schemas.microsoft.com/office/drawing/2014/main" xmlns="" id="{44406D7A-DB1A-D940-8AD1-93FAF9DD71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42" name="Freeform 40">
              <a:extLst>
                <a:ext uri="{FF2B5EF4-FFF2-40B4-BE49-F238E27FC236}">
                  <a16:creationId xmlns:a16="http://schemas.microsoft.com/office/drawing/2014/main" xmlns="" id="{D0F85DF7-431B-BE45-B932-0E22FC3F84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41">
              <a:extLst>
                <a:ext uri="{FF2B5EF4-FFF2-40B4-BE49-F238E27FC236}">
                  <a16:creationId xmlns:a16="http://schemas.microsoft.com/office/drawing/2014/main" xmlns="" id="{BEA0AA89-2965-2A44-B84E-51C748B2D2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2">
              <a:extLst>
                <a:ext uri="{FF2B5EF4-FFF2-40B4-BE49-F238E27FC236}">
                  <a16:creationId xmlns:a16="http://schemas.microsoft.com/office/drawing/2014/main" xmlns="" id="{7EC47259-887A-FD48-989C-42BC5A3C98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3">
              <a:extLst>
                <a:ext uri="{FF2B5EF4-FFF2-40B4-BE49-F238E27FC236}">
                  <a16:creationId xmlns:a16="http://schemas.microsoft.com/office/drawing/2014/main" xmlns="" id="{16E261C3-18BE-934F-8A2B-59BE70AE2F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4">
              <a:extLst>
                <a:ext uri="{FF2B5EF4-FFF2-40B4-BE49-F238E27FC236}">
                  <a16:creationId xmlns:a16="http://schemas.microsoft.com/office/drawing/2014/main" xmlns="" id="{35A2267B-0862-A24E-87D2-6CE5187CF9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5">
              <a:extLst>
                <a:ext uri="{FF2B5EF4-FFF2-40B4-BE49-F238E27FC236}">
                  <a16:creationId xmlns:a16="http://schemas.microsoft.com/office/drawing/2014/main" xmlns="" id="{A404A0DE-A076-8C4E-B8D4-EBC9453377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53">
              <a:extLst>
                <a:ext uri="{FF2B5EF4-FFF2-40B4-BE49-F238E27FC236}">
                  <a16:creationId xmlns:a16="http://schemas.microsoft.com/office/drawing/2014/main" xmlns="" id="{9EED6D73-C275-3347-BB66-C839642572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576017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xmlns="" id="{EB46B8FB-F6A2-5F47-A6CD-A7E17E6927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1388" y="0"/>
            <a:ext cx="5990612" cy="6858001"/>
            <a:chOff x="6201388" y="0"/>
            <a:chExt cx="5990612" cy="6858001"/>
          </a:xfrm>
        </p:grpSpPr>
        <p:sp>
          <p:nvSpPr>
            <p:cNvPr id="70" name="Oval 69">
              <a:extLst>
                <a:ext uri="{FF2B5EF4-FFF2-40B4-BE49-F238E27FC236}">
                  <a16:creationId xmlns:a16="http://schemas.microsoft.com/office/drawing/2014/main" xmlns="" id="{419BDE93-3EC2-4E4D-BC0B-417378F49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46">
              <a:extLst>
                <a:ext uri="{FF2B5EF4-FFF2-40B4-BE49-F238E27FC236}">
                  <a16:creationId xmlns:a16="http://schemas.microsoft.com/office/drawing/2014/main" xmlns="" id="{FE21F82F-1EE5-8240-97F8-387DF0253F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48">
              <a:extLst>
                <a:ext uri="{FF2B5EF4-FFF2-40B4-BE49-F238E27FC236}">
                  <a16:creationId xmlns:a16="http://schemas.microsoft.com/office/drawing/2014/main" xmlns="" id="{AE1903E3-6B5F-6B4C-9A1F-62628A050A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xmlns="" id="{F7C55863-3B37-0743-B001-1A970033FB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xmlns="" id="{932B4C24-3A58-924C-B79A-D961EF7C2C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xmlns="" id="{21EF52E0-D2CF-544F-93A6-4D7B45A048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63">
              <a:extLst>
                <a:ext uri="{FF2B5EF4-FFF2-40B4-BE49-F238E27FC236}">
                  <a16:creationId xmlns:a16="http://schemas.microsoft.com/office/drawing/2014/main" xmlns="" id="{6966CFE5-1C8C-2E4F-9B2D-A8438F5A5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64">
              <a:extLst>
                <a:ext uri="{FF2B5EF4-FFF2-40B4-BE49-F238E27FC236}">
                  <a16:creationId xmlns:a16="http://schemas.microsoft.com/office/drawing/2014/main" xmlns="" id="{9FD29EF3-A5B2-554A-A307-6BE1BCE8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Oval 77">
              <a:extLst>
                <a:ext uri="{FF2B5EF4-FFF2-40B4-BE49-F238E27FC236}">
                  <a16:creationId xmlns:a16="http://schemas.microsoft.com/office/drawing/2014/main" xmlns="" id="{AC1ECAD8-0CF2-934D-AA1E-C108208CDE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DB14DED1-3A58-8C4D-902E-2A9F34043F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xmlns="" id="{65D65157-5719-0341-A807-A8956595FB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A7F23F74-B777-2A4C-8EF9-E798880D5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70">
              <a:extLst>
                <a:ext uri="{FF2B5EF4-FFF2-40B4-BE49-F238E27FC236}">
                  <a16:creationId xmlns:a16="http://schemas.microsoft.com/office/drawing/2014/main" xmlns="" id="{E3B9A050-0AE1-1D4B-A2AC-6EEF64B10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71">
              <a:extLst>
                <a:ext uri="{FF2B5EF4-FFF2-40B4-BE49-F238E27FC236}">
                  <a16:creationId xmlns:a16="http://schemas.microsoft.com/office/drawing/2014/main" xmlns="" id="{C424FE38-F803-8D47-BF56-1B18EC2B1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xmlns="" id="{E37187F2-9212-0641-97D0-1ACD50B74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xmlns="" id="{C760C651-2AC4-564E-BEAA-AB7FAFE7F7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xmlns="" id="{58B0A1B8-5BA3-3548-9511-B4904D052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75">
              <a:extLst>
                <a:ext uri="{FF2B5EF4-FFF2-40B4-BE49-F238E27FC236}">
                  <a16:creationId xmlns:a16="http://schemas.microsoft.com/office/drawing/2014/main" xmlns="" id="{424CD779-EE9A-214D-9488-767327E37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76">
              <a:extLst>
                <a:ext uri="{FF2B5EF4-FFF2-40B4-BE49-F238E27FC236}">
                  <a16:creationId xmlns:a16="http://schemas.microsoft.com/office/drawing/2014/main" xmlns="" id="{630D08C6-9EFB-8540-875F-2A55DED2AA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77">
              <a:extLst>
                <a:ext uri="{FF2B5EF4-FFF2-40B4-BE49-F238E27FC236}">
                  <a16:creationId xmlns:a16="http://schemas.microsoft.com/office/drawing/2014/main" xmlns="" id="{D7E8DA86-1294-4641-9C52-6E1531506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78">
              <a:extLst>
                <a:ext uri="{FF2B5EF4-FFF2-40B4-BE49-F238E27FC236}">
                  <a16:creationId xmlns:a16="http://schemas.microsoft.com/office/drawing/2014/main" xmlns="" id="{011063C9-2A43-3348-A018-F27FACAA77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79">
              <a:extLst>
                <a:ext uri="{FF2B5EF4-FFF2-40B4-BE49-F238E27FC236}">
                  <a16:creationId xmlns:a16="http://schemas.microsoft.com/office/drawing/2014/main" xmlns="" id="{EE85C7DE-D965-244F-BD95-3A05FF4AA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Freeform 80">
              <a:extLst>
                <a:ext uri="{FF2B5EF4-FFF2-40B4-BE49-F238E27FC236}">
                  <a16:creationId xmlns:a16="http://schemas.microsoft.com/office/drawing/2014/main" xmlns="" id="{315A1389-149A-3342-A863-637D42FDB2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81">
              <a:extLst>
                <a:ext uri="{FF2B5EF4-FFF2-40B4-BE49-F238E27FC236}">
                  <a16:creationId xmlns:a16="http://schemas.microsoft.com/office/drawing/2014/main" xmlns="" id="{B149CC6F-B6C6-BE46-B451-1BF7D47A89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95" name="Straight Connector 94">
            <a:extLst>
              <a:ext uri="{FF2B5EF4-FFF2-40B4-BE49-F238E27FC236}">
                <a16:creationId xmlns:a16="http://schemas.microsoft.com/office/drawing/2014/main" xmlns="" id="{D33A3282-0389-C547-8CA6-7F3E7F27B3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97" name="Rectangle 96">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CDCD0DD6-E268-B283-74B1-C1B4B559B93C}"/>
              </a:ext>
            </a:extLst>
          </p:cNvPr>
          <p:cNvSpPr>
            <a:spLocks noGrp="1"/>
          </p:cNvSpPr>
          <p:nvPr>
            <p:ph type="title"/>
          </p:nvPr>
        </p:nvSpPr>
        <p:spPr>
          <a:xfrm>
            <a:off x="565150" y="768334"/>
            <a:ext cx="6776906" cy="2866405"/>
          </a:xfrm>
        </p:spPr>
        <p:txBody>
          <a:bodyPr vert="horz" lIns="91440" tIns="45720" rIns="91440" bIns="45720" rtlCol="0" anchor="t">
            <a:noAutofit/>
          </a:bodyPr>
          <a:lstStyle/>
          <a:p>
            <a:r>
              <a:rPr lang="en-US" err="1"/>
              <a:t>Neler</a:t>
            </a:r>
            <a:r>
              <a:rPr lang="en-US"/>
              <a:t> </a:t>
            </a:r>
            <a:r>
              <a:rPr lang="en-US" err="1"/>
              <a:t>Konuşalım</a:t>
            </a:r>
            <a:r>
              <a:rPr lang="en-US"/>
              <a:t>?</a:t>
            </a:r>
            <a:br>
              <a:rPr lang="en-US"/>
            </a:br>
            <a:r>
              <a:rPr lang="en-US"/>
              <a:t/>
            </a:r>
            <a:br>
              <a:rPr lang="en-US"/>
            </a:br>
            <a:r>
              <a:rPr lang="tr-TR"/>
              <a:t>-</a:t>
            </a:r>
            <a:r>
              <a:rPr lang="tr-TR" sz="3600"/>
              <a:t> Afetler ve Etkileri</a:t>
            </a:r>
            <a:br>
              <a:rPr lang="tr-TR" sz="3600"/>
            </a:br>
            <a:r>
              <a:rPr lang="tr-TR" sz="3600"/>
              <a:t>- Afet Yönetim Süreci</a:t>
            </a:r>
            <a:br>
              <a:rPr lang="tr-TR" sz="3600"/>
            </a:br>
            <a:r>
              <a:rPr lang="tr-TR" sz="3600"/>
              <a:t>- İyileştirme Çalışmaları ve Hemşirelik</a:t>
            </a:r>
          </a:p>
        </p:txBody>
      </p:sp>
      <p:cxnSp>
        <p:nvCxnSpPr>
          <p:cNvPr id="99" name="Straight Connector 98">
            <a:extLst>
              <a:ext uri="{FF2B5EF4-FFF2-40B4-BE49-F238E27FC236}">
                <a16:creationId xmlns:a16="http://schemas.microsoft.com/office/drawing/2014/main" xmlns="" id="{41C79BB7-CCAB-2243-9830-5569626C4D0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xmlns="" id="{68BCC8C1-CBFD-084B-8A24-1F294001810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3145" y="0"/>
            <a:ext cx="5988856" cy="6858001"/>
            <a:chOff x="6203145" y="0"/>
            <a:chExt cx="5988856" cy="6858001"/>
          </a:xfrm>
        </p:grpSpPr>
        <p:sp>
          <p:nvSpPr>
            <p:cNvPr id="102" name="Oval 101">
              <a:extLst>
                <a:ext uri="{FF2B5EF4-FFF2-40B4-BE49-F238E27FC236}">
                  <a16:creationId xmlns:a16="http://schemas.microsoft.com/office/drawing/2014/main" xmlns="" id="{AC50F0AD-B655-B74C-877D-338A814CCC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7228"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80">
              <a:extLst>
                <a:ext uri="{FF2B5EF4-FFF2-40B4-BE49-F238E27FC236}">
                  <a16:creationId xmlns:a16="http://schemas.microsoft.com/office/drawing/2014/main" xmlns="" id="{F052C6CD-49CB-834C-A4AB-1908AF3BCA2C}"/>
                </a:ext>
                <a:ext uri="{C183D7F6-B498-43B3-948B-1728B52AA6E4}">
                  <adec:decorative xmlns:adec="http://schemas.microsoft.com/office/drawing/2017/decorative" xmlns="" val="1"/>
                </a:ext>
              </a:extLst>
            </p:cNvPr>
            <p:cNvSpPr/>
            <p:nvPr userDrawn="1">
              <p:extLst>
                <p:ext uri="{386F3935-93C4-4BCD-93E2-E3B085C9AB24}">
                  <p16:designElem xmlns:p16="http://schemas.microsoft.com/office/powerpoint/2015/main" xmlns="" val="1"/>
                </p:ext>
              </p:extLst>
            </p:nvPr>
          </p:nvSpPr>
          <p:spPr>
            <a:xfrm>
              <a:off x="8930093"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Oval 103">
              <a:extLst>
                <a:ext uri="{FF2B5EF4-FFF2-40B4-BE49-F238E27FC236}">
                  <a16:creationId xmlns:a16="http://schemas.microsoft.com/office/drawing/2014/main" xmlns="" id="{79DA6467-F163-D244-ABC9-2ABDF6EED2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0093"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xmlns="" id="{64044811-EE26-DF4B-A4C1-601C66AC75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0093"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83">
              <a:extLst>
                <a:ext uri="{FF2B5EF4-FFF2-40B4-BE49-F238E27FC236}">
                  <a16:creationId xmlns:a16="http://schemas.microsoft.com/office/drawing/2014/main" xmlns="" id="{9A414F66-B2F3-6547-8123-76A5435FE2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0092"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Oval 106">
              <a:extLst>
                <a:ext uri="{FF2B5EF4-FFF2-40B4-BE49-F238E27FC236}">
                  <a16:creationId xmlns:a16="http://schemas.microsoft.com/office/drawing/2014/main" xmlns="" id="{ED14A817-D631-584B-A3D3-6728E3CE78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2959"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85">
              <a:extLst>
                <a:ext uri="{FF2B5EF4-FFF2-40B4-BE49-F238E27FC236}">
                  <a16:creationId xmlns:a16="http://schemas.microsoft.com/office/drawing/2014/main" xmlns="" id="{F2ABF49A-32B1-D34D-AF7C-FFFE75D81D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8" y="4923855"/>
              <a:ext cx="536172" cy="1124839"/>
            </a:xfrm>
            <a:custGeom>
              <a:avLst/>
              <a:gdLst>
                <a:gd name="connsiteX0" fmla="*/ 536172 w 536172"/>
                <a:gd name="connsiteY0" fmla="*/ 0 h 1124839"/>
                <a:gd name="connsiteX1" fmla="*/ 536172 w 536172"/>
                <a:gd name="connsiteY1" fmla="*/ 1124839 h 1124839"/>
                <a:gd name="connsiteX2" fmla="*/ 451423 w 536172"/>
                <a:gd name="connsiteY2" fmla="*/ 1116295 h 1124839"/>
                <a:gd name="connsiteX3" fmla="*/ 0 w 536172"/>
                <a:gd name="connsiteY3" fmla="*/ 562419 h 1124839"/>
                <a:gd name="connsiteX4" fmla="*/ 451423 w 536172"/>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2" h="1124839">
                  <a:moveTo>
                    <a:pt x="536172" y="0"/>
                  </a:moveTo>
                  <a:lnTo>
                    <a:pt x="536172"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 name="Freeform 87">
              <a:extLst>
                <a:ext uri="{FF2B5EF4-FFF2-40B4-BE49-F238E27FC236}">
                  <a16:creationId xmlns:a16="http://schemas.microsoft.com/office/drawing/2014/main" xmlns="" id="{33CF6336-BA17-494F-8B59-2B5EBA8D16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3147"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88">
              <a:extLst>
                <a:ext uri="{FF2B5EF4-FFF2-40B4-BE49-F238E27FC236}">
                  <a16:creationId xmlns:a16="http://schemas.microsoft.com/office/drawing/2014/main" xmlns="" id="{F38988E7-A8AD-4F47-9367-2C192D3F02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7976"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89">
              <a:extLst>
                <a:ext uri="{FF2B5EF4-FFF2-40B4-BE49-F238E27FC236}">
                  <a16:creationId xmlns:a16="http://schemas.microsoft.com/office/drawing/2014/main" xmlns="" id="{86BC04BC-A9CA-0D47-99BB-C2B4EEC145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3707" y="0"/>
              <a:ext cx="1130726" cy="565362"/>
            </a:xfrm>
            <a:custGeom>
              <a:avLst/>
              <a:gdLst>
                <a:gd name="connsiteX0" fmla="*/ 0 w 1130726"/>
                <a:gd name="connsiteY0" fmla="*/ 0 h 565362"/>
                <a:gd name="connsiteX1" fmla="*/ 25421 w 1130726"/>
                <a:gd name="connsiteY1" fmla="*/ 0 h 565362"/>
                <a:gd name="connsiteX2" fmla="*/ 36369 w 1130726"/>
                <a:gd name="connsiteY2" fmla="*/ 108609 h 565362"/>
                <a:gd name="connsiteX3" fmla="*/ 565363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3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69" y="108609"/>
                  </a:lnTo>
                  <a:cubicBezTo>
                    <a:pt x="86719" y="354660"/>
                    <a:pt x="304426" y="539750"/>
                    <a:pt x="565363" y="539750"/>
                  </a:cubicBezTo>
                  <a:cubicBezTo>
                    <a:pt x="826300" y="539750"/>
                    <a:pt x="1044007" y="354660"/>
                    <a:pt x="1094357" y="108609"/>
                  </a:cubicBezTo>
                  <a:lnTo>
                    <a:pt x="1105306" y="0"/>
                  </a:lnTo>
                  <a:lnTo>
                    <a:pt x="1130726" y="0"/>
                  </a:lnTo>
                  <a:cubicBezTo>
                    <a:pt x="1130726" y="312241"/>
                    <a:pt x="877604" y="565362"/>
                    <a:pt x="565363" y="565362"/>
                  </a:cubicBezTo>
                  <a:cubicBezTo>
                    <a:pt x="253122"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Freeform 92">
              <a:extLst>
                <a:ext uri="{FF2B5EF4-FFF2-40B4-BE49-F238E27FC236}">
                  <a16:creationId xmlns:a16="http://schemas.microsoft.com/office/drawing/2014/main" xmlns="" id="{7EF2712B-3B0E-6544-A8E6-6D04906DB6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6" y="0"/>
              <a:ext cx="535425" cy="562344"/>
            </a:xfrm>
            <a:custGeom>
              <a:avLst/>
              <a:gdLst>
                <a:gd name="connsiteX0" fmla="*/ 0 w 535425"/>
                <a:gd name="connsiteY0" fmla="*/ 0 h 562344"/>
                <a:gd name="connsiteX1" fmla="*/ 25421 w 535425"/>
                <a:gd name="connsiteY1" fmla="*/ 0 h 562344"/>
                <a:gd name="connsiteX2" fmla="*/ 36369 w 535425"/>
                <a:gd name="connsiteY2" fmla="*/ 108609 h 562344"/>
                <a:gd name="connsiteX3" fmla="*/ 469780 w 535425"/>
                <a:gd name="connsiteY3" fmla="*/ 531316 h 562344"/>
                <a:gd name="connsiteX4" fmla="*/ 535425 w 535425"/>
                <a:gd name="connsiteY4" fmla="*/ 537109 h 562344"/>
                <a:gd name="connsiteX5" fmla="*/ 535425 w 535425"/>
                <a:gd name="connsiteY5" fmla="*/ 562344 h 562344"/>
                <a:gd name="connsiteX6" fmla="*/ 451423 w 535425"/>
                <a:gd name="connsiteY6" fmla="*/ 553876 h 562344"/>
                <a:gd name="connsiteX7" fmla="*/ 0 w 535425"/>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5" h="562344">
                  <a:moveTo>
                    <a:pt x="0" y="0"/>
                  </a:moveTo>
                  <a:lnTo>
                    <a:pt x="25421" y="0"/>
                  </a:lnTo>
                  <a:lnTo>
                    <a:pt x="36369" y="108609"/>
                  </a:lnTo>
                  <a:cubicBezTo>
                    <a:pt x="80425" y="323904"/>
                    <a:pt x="252614" y="492525"/>
                    <a:pt x="469780" y="531316"/>
                  </a:cubicBezTo>
                  <a:lnTo>
                    <a:pt x="535425" y="537109"/>
                  </a:lnTo>
                  <a:lnTo>
                    <a:pt x="535425" y="562344"/>
                  </a:lnTo>
                  <a:lnTo>
                    <a:pt x="451423"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93">
              <a:extLst>
                <a:ext uri="{FF2B5EF4-FFF2-40B4-BE49-F238E27FC236}">
                  <a16:creationId xmlns:a16="http://schemas.microsoft.com/office/drawing/2014/main" xmlns="" id="{3498B898-0656-8647-B500-00F9AAB345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8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94">
              <a:extLst>
                <a:ext uri="{FF2B5EF4-FFF2-40B4-BE49-F238E27FC236}">
                  <a16:creationId xmlns:a16="http://schemas.microsoft.com/office/drawing/2014/main" xmlns="" id="{D48076FE-1264-FB4C-8D7B-D2410747AF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3707"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Freeform 96">
              <a:extLst>
                <a:ext uri="{FF2B5EF4-FFF2-40B4-BE49-F238E27FC236}">
                  <a16:creationId xmlns:a16="http://schemas.microsoft.com/office/drawing/2014/main" xmlns="" id="{F4EA3DC7-B2FA-884E-819F-669C4C730B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6" y="809383"/>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97">
              <a:extLst>
                <a:ext uri="{FF2B5EF4-FFF2-40B4-BE49-F238E27FC236}">
                  <a16:creationId xmlns:a16="http://schemas.microsoft.com/office/drawing/2014/main" xmlns="" id="{D2A8682C-1627-1C41-BE94-88213340F7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7976"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Freeform 98">
              <a:extLst>
                <a:ext uri="{FF2B5EF4-FFF2-40B4-BE49-F238E27FC236}">
                  <a16:creationId xmlns:a16="http://schemas.microsoft.com/office/drawing/2014/main" xmlns="" id="{3263659E-BB01-914A-B5D5-D9444F7975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6" y="2181110"/>
              <a:ext cx="535425" cy="1124688"/>
            </a:xfrm>
            <a:custGeom>
              <a:avLst/>
              <a:gdLst>
                <a:gd name="connsiteX0" fmla="*/ 535425 w 535425"/>
                <a:gd name="connsiteY0" fmla="*/ 0 h 1124688"/>
                <a:gd name="connsiteX1" fmla="*/ 535425 w 535425"/>
                <a:gd name="connsiteY1" fmla="*/ 25186 h 1124688"/>
                <a:gd name="connsiteX2" fmla="*/ 456541 w 535425"/>
                <a:gd name="connsiteY2" fmla="*/ 33139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9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9"/>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Freeform 99">
              <a:extLst>
                <a:ext uri="{FF2B5EF4-FFF2-40B4-BE49-F238E27FC236}">
                  <a16:creationId xmlns:a16="http://schemas.microsoft.com/office/drawing/2014/main" xmlns="" id="{31E3F8FE-B817-F543-A7EE-753A85F62C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314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Freeform 100">
              <a:extLst>
                <a:ext uri="{FF2B5EF4-FFF2-40B4-BE49-F238E27FC236}">
                  <a16:creationId xmlns:a16="http://schemas.microsoft.com/office/drawing/2014/main" xmlns="" id="{E3DA8522-53D8-4D42-974E-671F98496D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797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Freeform 101">
              <a:extLst>
                <a:ext uri="{FF2B5EF4-FFF2-40B4-BE49-F238E27FC236}">
                  <a16:creationId xmlns:a16="http://schemas.microsoft.com/office/drawing/2014/main" xmlns="" id="{5E08E11F-B943-0644-8568-20844169D1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3707"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Freeform 102">
              <a:extLst>
                <a:ext uri="{FF2B5EF4-FFF2-40B4-BE49-F238E27FC236}">
                  <a16:creationId xmlns:a16="http://schemas.microsoft.com/office/drawing/2014/main" xmlns="" id="{CE5C718B-42EC-7348-AE52-CF97A8E087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6" y="3552837"/>
              <a:ext cx="535425" cy="1124688"/>
            </a:xfrm>
            <a:custGeom>
              <a:avLst/>
              <a:gdLst>
                <a:gd name="connsiteX0" fmla="*/ 535425 w 535425"/>
                <a:gd name="connsiteY0" fmla="*/ 0 h 1124688"/>
                <a:gd name="connsiteX1" fmla="*/ 535425 w 535425"/>
                <a:gd name="connsiteY1" fmla="*/ 25186 h 1124688"/>
                <a:gd name="connsiteX2" fmla="*/ 456541 w 535425"/>
                <a:gd name="connsiteY2" fmla="*/ 33138 h 1124688"/>
                <a:gd name="connsiteX3" fmla="*/ 25399 w 535425"/>
                <a:gd name="connsiteY3" fmla="*/ 562131 h 1124688"/>
                <a:gd name="connsiteX4" fmla="*/ 456541 w 535425"/>
                <a:gd name="connsiteY4" fmla="*/ 1091124 h 1124688"/>
                <a:gd name="connsiteX5" fmla="*/ 535425 w 535425"/>
                <a:gd name="connsiteY5" fmla="*/ 1099076 h 1124688"/>
                <a:gd name="connsiteX6" fmla="*/ 535425 w 535425"/>
                <a:gd name="connsiteY6" fmla="*/ 1124688 h 1124688"/>
                <a:gd name="connsiteX7" fmla="*/ 451423 w 535425"/>
                <a:gd name="connsiteY7" fmla="*/ 1116220 h 1124688"/>
                <a:gd name="connsiteX8" fmla="*/ 0 w 535425"/>
                <a:gd name="connsiteY8" fmla="*/ 562344 h 1124688"/>
                <a:gd name="connsiteX9" fmla="*/ 451423 w 535425"/>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5" h="1124688">
                  <a:moveTo>
                    <a:pt x="535425" y="0"/>
                  </a:moveTo>
                  <a:lnTo>
                    <a:pt x="535425" y="25186"/>
                  </a:lnTo>
                  <a:lnTo>
                    <a:pt x="456541" y="33138"/>
                  </a:lnTo>
                  <a:cubicBezTo>
                    <a:pt x="210489" y="83488"/>
                    <a:pt x="25399" y="301195"/>
                    <a:pt x="25399" y="562131"/>
                  </a:cubicBezTo>
                  <a:cubicBezTo>
                    <a:pt x="25399" y="823068"/>
                    <a:pt x="210489" y="1040775"/>
                    <a:pt x="456541" y="1091124"/>
                  </a:cubicBezTo>
                  <a:lnTo>
                    <a:pt x="535425" y="1099076"/>
                  </a:lnTo>
                  <a:lnTo>
                    <a:pt x="535425"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2" name="Freeform 103">
              <a:extLst>
                <a:ext uri="{FF2B5EF4-FFF2-40B4-BE49-F238E27FC236}">
                  <a16:creationId xmlns:a16="http://schemas.microsoft.com/office/drawing/2014/main" xmlns="" id="{58F2C823-D2D8-B347-8B83-949D3D8974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32807"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104">
              <a:extLst>
                <a:ext uri="{FF2B5EF4-FFF2-40B4-BE49-F238E27FC236}">
                  <a16:creationId xmlns:a16="http://schemas.microsoft.com/office/drawing/2014/main" xmlns="" id="{2C72C86A-B939-9F44-AC50-93676E423C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8040"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Freeform 105">
              <a:extLst>
                <a:ext uri="{FF2B5EF4-FFF2-40B4-BE49-F238E27FC236}">
                  <a16:creationId xmlns:a16="http://schemas.microsoft.com/office/drawing/2014/main" xmlns="" id="{A683E620-902F-8040-B8FB-3FCB1A77D7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3771" y="6293274"/>
              <a:ext cx="1130598" cy="564727"/>
            </a:xfrm>
            <a:custGeom>
              <a:avLst/>
              <a:gdLst>
                <a:gd name="connsiteX0" fmla="*/ 565299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299 w 1130598"/>
                <a:gd name="connsiteY5" fmla="*/ 25186 h 564727"/>
                <a:gd name="connsiteX6" fmla="*/ 36305 w 1130598"/>
                <a:gd name="connsiteY6" fmla="*/ 456328 h 564727"/>
                <a:gd name="connsiteX7" fmla="*/ 25378 w 1130598"/>
                <a:gd name="connsiteY7" fmla="*/ 564727 h 564727"/>
                <a:gd name="connsiteX8" fmla="*/ 0 w 1130598"/>
                <a:gd name="connsiteY8" fmla="*/ 564727 h 564727"/>
                <a:gd name="connsiteX9" fmla="*/ 11422 w 1130598"/>
                <a:gd name="connsiteY9" fmla="*/ 451422 h 564727"/>
                <a:gd name="connsiteX10" fmla="*/ 565299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299" y="0"/>
                  </a:moveTo>
                  <a:cubicBezTo>
                    <a:pt x="838510" y="0"/>
                    <a:pt x="1066458" y="193796"/>
                    <a:pt x="1119176" y="451422"/>
                  </a:cubicBezTo>
                  <a:lnTo>
                    <a:pt x="1130598" y="564727"/>
                  </a:lnTo>
                  <a:lnTo>
                    <a:pt x="1105221" y="564727"/>
                  </a:lnTo>
                  <a:lnTo>
                    <a:pt x="1094293" y="456328"/>
                  </a:lnTo>
                  <a:cubicBezTo>
                    <a:pt x="1043943" y="210276"/>
                    <a:pt x="826236" y="25186"/>
                    <a:pt x="565299" y="25186"/>
                  </a:cubicBezTo>
                  <a:cubicBezTo>
                    <a:pt x="304362" y="25186"/>
                    <a:pt x="86655" y="210276"/>
                    <a:pt x="36305" y="456328"/>
                  </a:cubicBezTo>
                  <a:lnTo>
                    <a:pt x="25378" y="564727"/>
                  </a:lnTo>
                  <a:lnTo>
                    <a:pt x="0" y="564727"/>
                  </a:lnTo>
                  <a:lnTo>
                    <a:pt x="11422" y="451422"/>
                  </a:lnTo>
                  <a:cubicBezTo>
                    <a:pt x="64140" y="193796"/>
                    <a:pt x="292088" y="0"/>
                    <a:pt x="5652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Freeform 106">
              <a:extLst>
                <a:ext uri="{FF2B5EF4-FFF2-40B4-BE49-F238E27FC236}">
                  <a16:creationId xmlns:a16="http://schemas.microsoft.com/office/drawing/2014/main" xmlns="" id="{93961C03-7941-1847-93A1-DEE041CAE4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0" y="6295916"/>
              <a:ext cx="535361" cy="562084"/>
            </a:xfrm>
            <a:custGeom>
              <a:avLst/>
              <a:gdLst>
                <a:gd name="connsiteX0" fmla="*/ 535361 w 535361"/>
                <a:gd name="connsiteY0" fmla="*/ 0 h 562084"/>
                <a:gd name="connsiteX1" fmla="*/ 535361 w 535361"/>
                <a:gd name="connsiteY1" fmla="*/ 25186 h 562084"/>
                <a:gd name="connsiteX2" fmla="*/ 469716 w 535361"/>
                <a:gd name="connsiteY2" fmla="*/ 30978 h 562084"/>
                <a:gd name="connsiteX3" fmla="*/ 36305 w 535361"/>
                <a:gd name="connsiteY3" fmla="*/ 453686 h 562084"/>
                <a:gd name="connsiteX4" fmla="*/ 25378 w 535361"/>
                <a:gd name="connsiteY4" fmla="*/ 562084 h 562084"/>
                <a:gd name="connsiteX5" fmla="*/ 0 w 535361"/>
                <a:gd name="connsiteY5" fmla="*/ 562084 h 562084"/>
                <a:gd name="connsiteX6" fmla="*/ 11422 w 535361"/>
                <a:gd name="connsiteY6" fmla="*/ 448780 h 562084"/>
                <a:gd name="connsiteX7" fmla="*/ 465220 w 535361"/>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61" h="562084">
                  <a:moveTo>
                    <a:pt x="535361" y="0"/>
                  </a:moveTo>
                  <a:lnTo>
                    <a:pt x="535361" y="25186"/>
                  </a:lnTo>
                  <a:lnTo>
                    <a:pt x="469716" y="30978"/>
                  </a:lnTo>
                  <a:cubicBezTo>
                    <a:pt x="252550" y="69769"/>
                    <a:pt x="80361" y="238391"/>
                    <a:pt x="36305" y="453686"/>
                  </a:cubicBezTo>
                  <a:lnTo>
                    <a:pt x="25378" y="562084"/>
                  </a:lnTo>
                  <a:lnTo>
                    <a:pt x="0" y="562084"/>
                  </a:lnTo>
                  <a:lnTo>
                    <a:pt x="11422" y="448780"/>
                  </a:lnTo>
                  <a:cubicBezTo>
                    <a:pt x="57550" y="223357"/>
                    <a:pt x="237839" y="46805"/>
                    <a:pt x="465220"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9559958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BCCD1921-8457-7D46-2B5D-CFA604F4019E}"/>
              </a:ext>
            </a:extLst>
          </p:cNvPr>
          <p:cNvSpPr>
            <a:spLocks noGrp="1"/>
          </p:cNvSpPr>
          <p:nvPr>
            <p:ph type="title"/>
          </p:nvPr>
        </p:nvSpPr>
        <p:spPr>
          <a:xfrm>
            <a:off x="5224243" y="770890"/>
            <a:ext cx="6400999" cy="1268984"/>
          </a:xfrm>
        </p:spPr>
        <p:txBody>
          <a:bodyPr>
            <a:normAutofit/>
          </a:bodyPr>
          <a:lstStyle/>
          <a:p>
            <a:r>
              <a:rPr lang="tr-TR" b="0">
                <a:ea typeface="+mj-lt"/>
                <a:cs typeface="+mj-lt"/>
              </a:rPr>
              <a:t>Kitlesel travmanın; </a:t>
            </a:r>
            <a:endParaRPr lang="tr-TR"/>
          </a:p>
        </p:txBody>
      </p:sp>
      <p:sp>
        <p:nvSpPr>
          <p:cNvPr id="3" name="İçerik Yer Tutucusu 2">
            <a:extLst>
              <a:ext uri="{FF2B5EF4-FFF2-40B4-BE49-F238E27FC236}">
                <a16:creationId xmlns:a16="http://schemas.microsoft.com/office/drawing/2014/main" xmlns="" id="{6AB27ED5-E25E-5E97-78D9-E3C8F6A5D82C}"/>
              </a:ext>
            </a:extLst>
          </p:cNvPr>
          <p:cNvSpPr>
            <a:spLocks noGrp="1"/>
          </p:cNvSpPr>
          <p:nvPr>
            <p:ph idx="1"/>
          </p:nvPr>
        </p:nvSpPr>
        <p:spPr>
          <a:xfrm>
            <a:off x="5224243" y="2160016"/>
            <a:ext cx="6400999" cy="3601212"/>
          </a:xfrm>
        </p:spPr>
        <p:txBody>
          <a:bodyPr vert="horz" lIns="91440" tIns="45720" rIns="91440" bIns="45720" rtlCol="0" anchor="t">
            <a:normAutofit/>
          </a:bodyPr>
          <a:lstStyle/>
          <a:p>
            <a:pPr>
              <a:lnSpc>
                <a:spcPct val="90000"/>
              </a:lnSpc>
            </a:pPr>
            <a:endParaRPr lang="tr-TR" sz="1700"/>
          </a:p>
          <a:p>
            <a:pPr>
              <a:lnSpc>
                <a:spcPct val="90000"/>
              </a:lnSpc>
            </a:pPr>
            <a:r>
              <a:rPr lang="tr-TR" sz="1700"/>
              <a:t>Sosyal ağların çözülmesi,  </a:t>
            </a:r>
            <a:endParaRPr lang="tr-TR"/>
          </a:p>
          <a:p>
            <a:pPr>
              <a:lnSpc>
                <a:spcPct val="90000"/>
              </a:lnSpc>
            </a:pPr>
            <a:r>
              <a:rPr lang="tr-TR" sz="1700"/>
              <a:t>Sosyal hizmetlerin sunumunun kesintiye uğraması,  </a:t>
            </a:r>
            <a:endParaRPr lang="tr-TR"/>
          </a:p>
          <a:p>
            <a:pPr>
              <a:lnSpc>
                <a:spcPct val="90000"/>
              </a:lnSpc>
            </a:pPr>
            <a:r>
              <a:rPr lang="tr-TR" sz="1700"/>
              <a:t>Sağlık ve ruh sağlığı hizmetlerine erişimin azalması, </a:t>
            </a:r>
            <a:endParaRPr lang="tr-TR"/>
          </a:p>
          <a:p>
            <a:pPr>
              <a:lnSpc>
                <a:spcPct val="90000"/>
              </a:lnSpc>
            </a:pPr>
            <a:r>
              <a:rPr lang="tr-TR" sz="1700"/>
              <a:t>Sosyal sermayenin erozyona uğraması,  </a:t>
            </a:r>
            <a:endParaRPr lang="tr-TR"/>
          </a:p>
          <a:p>
            <a:pPr>
              <a:lnSpc>
                <a:spcPct val="90000"/>
              </a:lnSpc>
            </a:pPr>
            <a:r>
              <a:rPr lang="tr-TR" sz="1700"/>
              <a:t>Üretkenliğin düşüşü ile ortaya çıkan çok ciddi toplumsal, sosyal bedelleri vardır </a:t>
            </a:r>
            <a:endParaRPr lang="tr-TR"/>
          </a:p>
        </p:txBody>
      </p:sp>
      <p:pic>
        <p:nvPicPr>
          <p:cNvPr id="5" name="Picture 4" descr="Kalabalığın içinde tek biri">
            <a:extLst>
              <a:ext uri="{FF2B5EF4-FFF2-40B4-BE49-F238E27FC236}">
                <a16:creationId xmlns:a16="http://schemas.microsoft.com/office/drawing/2014/main" xmlns="" id="{A23FD97F-B135-4CB5-6A35-1648CEDB035C}"/>
              </a:ext>
            </a:extLst>
          </p:cNvPr>
          <p:cNvPicPr>
            <a:picLocks noChangeAspect="1"/>
          </p:cNvPicPr>
          <p:nvPr/>
        </p:nvPicPr>
        <p:blipFill rotWithShape="1">
          <a:blip r:embed="rId2"/>
          <a:srcRect l="28629" r="20438"/>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20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k bir kırmızı parçası olan beyaz bulmaca">
            <a:extLst>
              <a:ext uri="{FF2B5EF4-FFF2-40B4-BE49-F238E27FC236}">
                <a16:creationId xmlns:a16="http://schemas.microsoft.com/office/drawing/2014/main" xmlns="" id="{4D31F7B4-8792-F3FA-EBD6-3D114FFABF72}"/>
              </a:ext>
            </a:extLst>
          </p:cNvPr>
          <p:cNvPicPr>
            <a:picLocks noChangeAspect="1"/>
          </p:cNvPicPr>
          <p:nvPr/>
        </p:nvPicPr>
        <p:blipFill rotWithShape="1">
          <a:blip r:embed="rId2"/>
          <a:srcRect/>
          <a:stretch/>
        </p:blipFill>
        <p:spPr>
          <a:xfrm>
            <a:off x="20" y="1"/>
            <a:ext cx="12191980" cy="6857999"/>
          </a:xfrm>
          <a:prstGeom prst="rect">
            <a:avLst/>
          </a:prstGeom>
        </p:spPr>
      </p:pic>
      <p:sp>
        <p:nvSpPr>
          <p:cNvPr id="24" name="Rectangle">
            <a:extLst>
              <a:ext uri="{FF2B5EF4-FFF2-40B4-BE49-F238E27FC236}">
                <a16:creationId xmlns:a16="http://schemas.microsoft.com/office/drawing/2014/main" xmlns="" id="{14ACB00F-615E-0E4F-9794-329E08F6E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8469492" cy="6858000"/>
          </a:xfrm>
          <a:prstGeom prst="rect">
            <a:avLst/>
          </a:prstGeom>
          <a:gradFill flip="none" rotWithShape="1">
            <a:gsLst>
              <a:gs pos="31000">
                <a:schemeClr val="bg1">
                  <a:alpha val="80000"/>
                </a:schemeClr>
              </a:gs>
              <a:gs pos="0">
                <a:schemeClr val="bg1"/>
              </a:gs>
              <a:gs pos="100000">
                <a:schemeClr val="bg1">
                  <a:alpha val="50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Başlık 1">
            <a:extLst>
              <a:ext uri="{FF2B5EF4-FFF2-40B4-BE49-F238E27FC236}">
                <a16:creationId xmlns:a16="http://schemas.microsoft.com/office/drawing/2014/main" xmlns="" id="{88C862F8-C2FB-7818-31B6-F4C07EEFBD5F}"/>
              </a:ext>
            </a:extLst>
          </p:cNvPr>
          <p:cNvSpPr>
            <a:spLocks noGrp="1"/>
          </p:cNvSpPr>
          <p:nvPr>
            <p:ph type="title"/>
          </p:nvPr>
        </p:nvSpPr>
        <p:spPr>
          <a:xfrm>
            <a:off x="565150" y="770890"/>
            <a:ext cx="7335835" cy="1268984"/>
          </a:xfrm>
        </p:spPr>
        <p:txBody>
          <a:bodyPr>
            <a:normAutofit/>
          </a:bodyPr>
          <a:lstStyle/>
          <a:p>
            <a:pPr>
              <a:lnSpc>
                <a:spcPct val="90000"/>
              </a:lnSpc>
            </a:pPr>
            <a:r>
              <a:rPr lang="tr-TR" sz="2500" b="0">
                <a:ea typeface="+mj-lt"/>
                <a:cs typeface="+mj-lt"/>
              </a:rPr>
              <a:t>Olağandışı duruma verilen yanıtlar da ve iyileşme toplumun kültürel, sosyal, ekonomik ve politik yapısına ve süreçlerine de bağlıdır. </a:t>
            </a:r>
            <a:endParaRPr lang="tr-TR" sz="2500"/>
          </a:p>
        </p:txBody>
      </p:sp>
      <p:sp>
        <p:nvSpPr>
          <p:cNvPr id="3" name="İçerik Yer Tutucusu 2">
            <a:extLst>
              <a:ext uri="{FF2B5EF4-FFF2-40B4-BE49-F238E27FC236}">
                <a16:creationId xmlns:a16="http://schemas.microsoft.com/office/drawing/2014/main" xmlns="" id="{66DE6B73-8080-6C25-29B5-B4BFE33158B4}"/>
              </a:ext>
            </a:extLst>
          </p:cNvPr>
          <p:cNvSpPr>
            <a:spLocks noGrp="1"/>
          </p:cNvSpPr>
          <p:nvPr>
            <p:ph idx="1"/>
          </p:nvPr>
        </p:nvSpPr>
        <p:spPr>
          <a:xfrm>
            <a:off x="565150" y="2160016"/>
            <a:ext cx="7335835" cy="3601212"/>
          </a:xfrm>
        </p:spPr>
        <p:txBody>
          <a:bodyPr vert="horz" lIns="91440" tIns="45720" rIns="91440" bIns="45720" rtlCol="0" anchor="t">
            <a:normAutofit lnSpcReduction="10000"/>
          </a:bodyPr>
          <a:lstStyle/>
          <a:p>
            <a:pPr>
              <a:lnSpc>
                <a:spcPct val="90000"/>
              </a:lnSpc>
            </a:pPr>
            <a:endParaRPr lang="tr-TR" sz="1900"/>
          </a:p>
          <a:p>
            <a:pPr>
              <a:lnSpc>
                <a:spcPct val="90000"/>
              </a:lnSpc>
            </a:pPr>
            <a:r>
              <a:rPr lang="tr-TR" sz="1900"/>
              <a:t>Kitlesel travmaya maruz kalanların travmaya yanıtları bir çok faktörden etkilenir.</a:t>
            </a:r>
          </a:p>
          <a:p>
            <a:pPr>
              <a:lnSpc>
                <a:spcPct val="90000"/>
              </a:lnSpc>
            </a:pPr>
            <a:r>
              <a:rPr lang="tr-TR" sz="1900">
                <a:solidFill>
                  <a:srgbClr val="FFFF00"/>
                </a:solidFill>
              </a:rPr>
              <a:t>Travmatik olayın kendisi, travmaya maruz kalanlar ve ilişkileri, travmanın oluşumunda ve sonuçlarında rol oynayan ve travmaya müdahale olasılığını da belirleyen çevresel faktörler</a:t>
            </a:r>
          </a:p>
          <a:p>
            <a:pPr marL="0" indent="0">
              <a:lnSpc>
                <a:spcPct val="90000"/>
              </a:lnSpc>
              <a:buNone/>
            </a:pPr>
            <a:endParaRPr lang="tr-TR" sz="1900"/>
          </a:p>
          <a:p>
            <a:pPr>
              <a:lnSpc>
                <a:spcPct val="90000"/>
              </a:lnSpc>
            </a:pPr>
            <a:r>
              <a:rPr lang="tr-TR" sz="1900"/>
              <a:t>Bu çok katmanlı yaklaşım travmanın oluşumunu ya da sekellerini engellemeye yönelik bir dizi strateji geliştirmeye de yardımcı olacaktır. </a:t>
            </a:r>
          </a:p>
          <a:p>
            <a:pPr>
              <a:lnSpc>
                <a:spcPct val="90000"/>
              </a:lnSpc>
            </a:pPr>
            <a:r>
              <a:rPr lang="tr-TR" sz="1900"/>
              <a:t>Aynı zamanda bu katmanlar korunma ya da müdahale fırsatları olarak da değerlendirilebilir.</a:t>
            </a:r>
            <a:endParaRPr lang="tr-TR"/>
          </a:p>
        </p:txBody>
      </p:sp>
      <p:cxnSp>
        <p:nvCxnSpPr>
          <p:cNvPr id="26" name="Straight Connector 25">
            <a:extLst>
              <a:ext uri="{FF2B5EF4-FFF2-40B4-BE49-F238E27FC236}">
                <a16:creationId xmlns:a16="http://schemas.microsoft.com/office/drawing/2014/main" xmlns="" id="{1D2BBFA3-6EA8-1C48-B3A5-DFCC389D282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35B55452-0B37-B747-9C68-70C4EF8F753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1746" y="0"/>
            <a:ext cx="1900254" cy="6858000"/>
            <a:chOff x="10291746" y="0"/>
            <a:chExt cx="1900254" cy="6858000"/>
          </a:xfrm>
        </p:grpSpPr>
        <p:sp>
          <p:nvSpPr>
            <p:cNvPr id="29" name="Freeform 41">
              <a:extLst>
                <a:ext uri="{FF2B5EF4-FFF2-40B4-BE49-F238E27FC236}">
                  <a16:creationId xmlns:a16="http://schemas.microsoft.com/office/drawing/2014/main" xmlns="" id="{CBBA7287-7E9D-884B-93D7-D56B52ADE7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42">
              <a:extLst>
                <a:ext uri="{FF2B5EF4-FFF2-40B4-BE49-F238E27FC236}">
                  <a16:creationId xmlns:a16="http://schemas.microsoft.com/office/drawing/2014/main" xmlns="" id="{E09BD6CA-D4FC-1041-9A4A-5BD33DDEDE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43">
              <a:extLst>
                <a:ext uri="{FF2B5EF4-FFF2-40B4-BE49-F238E27FC236}">
                  <a16:creationId xmlns:a16="http://schemas.microsoft.com/office/drawing/2014/main" xmlns="" id="{60AFCEEC-E747-AF48-9591-58C67AF87A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44">
              <a:extLst>
                <a:ext uri="{FF2B5EF4-FFF2-40B4-BE49-F238E27FC236}">
                  <a16:creationId xmlns:a16="http://schemas.microsoft.com/office/drawing/2014/main" xmlns="" id="{2290DF32-70FD-0E48-9258-0BD83EE622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45">
              <a:extLst>
                <a:ext uri="{FF2B5EF4-FFF2-40B4-BE49-F238E27FC236}">
                  <a16:creationId xmlns:a16="http://schemas.microsoft.com/office/drawing/2014/main" xmlns="" id="{61BFE2D7-8646-5943-87D5-C6A9CDF689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46">
              <a:extLst>
                <a:ext uri="{FF2B5EF4-FFF2-40B4-BE49-F238E27FC236}">
                  <a16:creationId xmlns:a16="http://schemas.microsoft.com/office/drawing/2014/main" xmlns="" id="{6FFCD48C-239D-ED44-879B-9E5DD00DEA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47">
              <a:extLst>
                <a:ext uri="{FF2B5EF4-FFF2-40B4-BE49-F238E27FC236}">
                  <a16:creationId xmlns:a16="http://schemas.microsoft.com/office/drawing/2014/main" xmlns="" id="{55CCAE64-959A-BC4A-A123-FC9283192D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4480291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E1933AA8-C653-41F5-9112-E32781629A07}"/>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BF1D4EED-460C-3DB7-08A1-1E58EB458F87}"/>
              </a:ext>
            </a:extLst>
          </p:cNvPr>
          <p:cNvSpPr>
            <a:spLocks noGrp="1"/>
          </p:cNvSpPr>
          <p:nvPr>
            <p:ph idx="1"/>
          </p:nvPr>
        </p:nvSpPr>
        <p:spPr>
          <a:xfrm>
            <a:off x="7493280" y="2160016"/>
            <a:ext cx="4133560" cy="3601212"/>
          </a:xfrm>
        </p:spPr>
        <p:txBody>
          <a:bodyPr vert="horz" lIns="91440" tIns="45720" rIns="91440" bIns="45720" rtlCol="0" anchor="t">
            <a:normAutofit/>
          </a:bodyPr>
          <a:lstStyle/>
          <a:p>
            <a:endParaRPr lang="tr-TR"/>
          </a:p>
          <a:p>
            <a:r>
              <a:rPr lang="tr-TR"/>
              <a:t>Toplumun gereksinimlerini iyi özümsemiş ve mesleki sürecini bu doğrultuda sürdüren </a:t>
            </a:r>
            <a:r>
              <a:rPr lang="tr-TR">
                <a:solidFill>
                  <a:srgbClr val="FF0000"/>
                </a:solidFill>
              </a:rPr>
              <a:t>hemşireler </a:t>
            </a:r>
            <a:r>
              <a:rPr lang="tr-TR"/>
              <a:t>bu fırsatların farkında  olmalıdır.</a:t>
            </a:r>
          </a:p>
        </p:txBody>
      </p:sp>
      <p:pic>
        <p:nvPicPr>
          <p:cNvPr id="5" name="Picture 4" descr="Güneşin aydınlattığı masa">
            <a:extLst>
              <a:ext uri="{FF2B5EF4-FFF2-40B4-BE49-F238E27FC236}">
                <a16:creationId xmlns:a16="http://schemas.microsoft.com/office/drawing/2014/main" xmlns="" id="{D9BF5BF4-72D7-8936-7EEB-E222B2AA2557}"/>
              </a:ext>
            </a:extLst>
          </p:cNvPr>
          <p:cNvPicPr>
            <a:picLocks noChangeAspect="1"/>
          </p:cNvPicPr>
          <p:nvPr/>
        </p:nvPicPr>
        <p:blipFill rotWithShape="1">
          <a:blip r:embed="rId2"/>
          <a:srcRect l="11006" r="21670" b="-3"/>
          <a:stretch/>
        </p:blipFill>
        <p:spPr>
          <a:xfrm>
            <a:off x="20" y="1"/>
            <a:ext cx="6927143"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22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34BC7211-DE32-7138-C01E-3E7A2E0281C4}"/>
              </a:ext>
            </a:extLst>
          </p:cNvPr>
          <p:cNvSpPr>
            <a:spLocks noGrp="1"/>
          </p:cNvSpPr>
          <p:nvPr>
            <p:ph type="title"/>
          </p:nvPr>
        </p:nvSpPr>
        <p:spPr>
          <a:xfrm>
            <a:off x="550773" y="770890"/>
            <a:ext cx="8828675" cy="1268984"/>
          </a:xfrm>
        </p:spPr>
        <p:txBody>
          <a:bodyPr vert="horz" lIns="91440" tIns="45720" rIns="91440" bIns="45720" rtlCol="0" anchor="t">
            <a:normAutofit fontScale="90000"/>
          </a:bodyPr>
          <a:lstStyle/>
          <a:p>
            <a:pPr marL="457200" indent="-457200">
              <a:lnSpc>
                <a:spcPct val="90000"/>
              </a:lnSpc>
            </a:pPr>
            <a:r>
              <a:rPr lang="en-US" sz="3600" err="1"/>
              <a:t>Hemşirelerin</a:t>
            </a:r>
            <a:r>
              <a:rPr lang="en-US" sz="3600"/>
              <a:t> Afet </a:t>
            </a:r>
            <a:r>
              <a:rPr lang="en-US" sz="3600" err="1"/>
              <a:t>Sürecindeki</a:t>
            </a:r>
            <a:r>
              <a:rPr lang="en-US" sz="3600"/>
              <a:t> </a:t>
            </a:r>
            <a:r>
              <a:rPr lang="en-US" sz="3600" err="1"/>
              <a:t>Görevleri</a:t>
            </a:r>
            <a:r>
              <a:rPr lang="en-US" sz="3600"/>
              <a:t> </a:t>
            </a:r>
            <a:r>
              <a:rPr lang="en-US" sz="1900"/>
              <a:t/>
            </a:r>
            <a:br>
              <a:rPr lang="en-US" sz="1900"/>
            </a:br>
            <a:r>
              <a:rPr lang="en-US" sz="1900"/>
              <a:t/>
            </a:r>
            <a:br>
              <a:rPr lang="en-US" sz="1900"/>
            </a:br>
            <a:endParaRPr lang="en-US" sz="1900"/>
          </a:p>
        </p:txBody>
      </p:sp>
      <p:sp>
        <p:nvSpPr>
          <p:cNvPr id="3" name="Metin kutusu 2">
            <a:extLst>
              <a:ext uri="{FF2B5EF4-FFF2-40B4-BE49-F238E27FC236}">
                <a16:creationId xmlns:a16="http://schemas.microsoft.com/office/drawing/2014/main" xmlns="" id="{9A86EB87-D9A0-493D-5021-4117FCB5351B}"/>
              </a:ext>
            </a:extLst>
          </p:cNvPr>
          <p:cNvSpPr txBox="1"/>
          <p:nvPr/>
        </p:nvSpPr>
        <p:spPr>
          <a:xfrm>
            <a:off x="536395" y="1843714"/>
            <a:ext cx="5018677" cy="36012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Bef>
                <a:spcPts val="900"/>
              </a:spcBef>
              <a:buFont typeface="Arial" panose="020B0604020202020204" pitchFamily="34" charset="0"/>
              <a:buChar char="•"/>
            </a:pPr>
            <a:r>
              <a:rPr lang="en-US" sz="2000" err="1"/>
              <a:t>Öncelikleri</a:t>
            </a:r>
            <a:r>
              <a:rPr lang="en-US" sz="2000"/>
              <a:t> </a:t>
            </a:r>
            <a:r>
              <a:rPr lang="en-US" sz="2000" err="1"/>
              <a:t>Belirleme</a:t>
            </a:r>
            <a:r>
              <a:rPr lang="en-US" sz="2000"/>
              <a:t>​</a:t>
            </a:r>
          </a:p>
          <a:p>
            <a:pPr marL="285750" indent="-228600">
              <a:lnSpc>
                <a:spcPct val="90000"/>
              </a:lnSpc>
              <a:spcBef>
                <a:spcPts val="900"/>
              </a:spcBef>
              <a:buFont typeface="Arial" panose="020B0604020202020204" pitchFamily="34" charset="0"/>
              <a:buChar char="•"/>
            </a:pPr>
            <a:r>
              <a:rPr lang="en-US" sz="2000" err="1"/>
              <a:t>Bakım</a:t>
            </a:r>
            <a:r>
              <a:rPr lang="en-US" sz="2000"/>
              <a:t> </a:t>
            </a:r>
            <a:r>
              <a:rPr lang="en-US" sz="2000" err="1"/>
              <a:t>ve</a:t>
            </a:r>
            <a:r>
              <a:rPr lang="en-US" sz="2000"/>
              <a:t> </a:t>
            </a:r>
            <a:r>
              <a:rPr lang="en-US" sz="2000" err="1"/>
              <a:t>triyaj</a:t>
            </a:r>
            <a:r>
              <a:rPr lang="en-US" sz="2000"/>
              <a:t>​</a:t>
            </a:r>
          </a:p>
          <a:p>
            <a:pPr marL="285750" indent="-228600">
              <a:lnSpc>
                <a:spcPct val="90000"/>
              </a:lnSpc>
              <a:spcBef>
                <a:spcPts val="900"/>
              </a:spcBef>
              <a:buFont typeface="Arial" panose="020B0604020202020204" pitchFamily="34" charset="0"/>
              <a:buChar char="•"/>
            </a:pPr>
            <a:r>
              <a:rPr lang="en-US" sz="2000" err="1"/>
              <a:t>Toplumu</a:t>
            </a:r>
            <a:r>
              <a:rPr lang="en-US" sz="2000"/>
              <a:t> Afet </a:t>
            </a:r>
            <a:r>
              <a:rPr lang="en-US" sz="2000" err="1"/>
              <a:t>Yönetimine</a:t>
            </a:r>
            <a:r>
              <a:rPr lang="en-US" sz="2000"/>
              <a:t> </a:t>
            </a:r>
            <a:r>
              <a:rPr lang="en-US" sz="2000" err="1"/>
              <a:t>Katma</a:t>
            </a:r>
            <a:r>
              <a:rPr lang="en-US" sz="2000"/>
              <a:t>​</a:t>
            </a:r>
          </a:p>
          <a:p>
            <a:pPr marL="285750" indent="-228600">
              <a:lnSpc>
                <a:spcPct val="90000"/>
              </a:lnSpc>
              <a:spcBef>
                <a:spcPts val="900"/>
              </a:spcBef>
              <a:buFont typeface="Arial" panose="020B0604020202020204" pitchFamily="34" charset="0"/>
              <a:buChar char="•"/>
            </a:pPr>
            <a:r>
              <a:rPr lang="en-US" sz="2000"/>
              <a:t>Afet </a:t>
            </a:r>
            <a:r>
              <a:rPr lang="en-US" sz="2000" err="1"/>
              <a:t>Alanındaki</a:t>
            </a:r>
            <a:r>
              <a:rPr lang="en-US" sz="2000"/>
              <a:t> </a:t>
            </a:r>
            <a:r>
              <a:rPr lang="en-US" sz="2000" err="1"/>
              <a:t>Hastalıkları</a:t>
            </a:r>
            <a:r>
              <a:rPr lang="en-US" sz="2000"/>
              <a:t> Tarama​</a:t>
            </a:r>
          </a:p>
          <a:p>
            <a:pPr marL="285750" indent="-228600">
              <a:lnSpc>
                <a:spcPct val="90000"/>
              </a:lnSpc>
              <a:spcBef>
                <a:spcPts val="900"/>
              </a:spcBef>
              <a:buFont typeface="Arial" panose="020B0604020202020204" pitchFamily="34" charset="0"/>
              <a:buChar char="•"/>
            </a:pPr>
            <a:r>
              <a:rPr lang="en-US" sz="2000"/>
              <a:t>Acil </a:t>
            </a:r>
            <a:r>
              <a:rPr lang="en-US" sz="2000" err="1"/>
              <a:t>Ihtiyaçları</a:t>
            </a:r>
            <a:r>
              <a:rPr lang="en-US" sz="2000"/>
              <a:t> </a:t>
            </a:r>
            <a:r>
              <a:rPr lang="en-US" sz="2000" err="1"/>
              <a:t>Belirleme</a:t>
            </a:r>
            <a:r>
              <a:rPr lang="en-US" sz="2000"/>
              <a:t> </a:t>
            </a:r>
          </a:p>
          <a:p>
            <a:pPr marL="285750" indent="-228600">
              <a:lnSpc>
                <a:spcPct val="90000"/>
              </a:lnSpc>
              <a:spcBef>
                <a:spcPts val="900"/>
              </a:spcBef>
              <a:buFont typeface="Arial" panose="020B0604020202020204" pitchFamily="34" charset="0"/>
              <a:buChar char="•"/>
            </a:pPr>
            <a:r>
              <a:rPr lang="en-US" sz="2000" err="1"/>
              <a:t>Psikolojik</a:t>
            </a:r>
            <a:r>
              <a:rPr lang="en-US" sz="2000"/>
              <a:t> </a:t>
            </a:r>
            <a:r>
              <a:rPr lang="en-US" sz="2000" err="1"/>
              <a:t>Destek</a:t>
            </a:r>
            <a:r>
              <a:rPr lang="en-US" sz="2000"/>
              <a:t> </a:t>
            </a:r>
          </a:p>
          <a:p>
            <a:pPr marL="285750" indent="-228600">
              <a:lnSpc>
                <a:spcPct val="90000"/>
              </a:lnSpc>
              <a:spcBef>
                <a:spcPts val="900"/>
              </a:spcBef>
              <a:buFont typeface="Arial" panose="020B0604020202020204" pitchFamily="34" charset="0"/>
              <a:buChar char="•"/>
            </a:pPr>
            <a:r>
              <a:rPr lang="en-US" sz="2000" err="1"/>
              <a:t>Sağlık</a:t>
            </a:r>
            <a:r>
              <a:rPr lang="en-US" sz="2000"/>
              <a:t> </a:t>
            </a:r>
            <a:r>
              <a:rPr lang="en-US" sz="2000" err="1"/>
              <a:t>Eğitimi</a:t>
            </a:r>
            <a:r>
              <a:rPr lang="en-US" sz="2000"/>
              <a:t>​</a:t>
            </a:r>
          </a:p>
          <a:p>
            <a:pPr marL="285750" indent="-228600">
              <a:lnSpc>
                <a:spcPct val="90000"/>
              </a:lnSpc>
              <a:spcBef>
                <a:spcPts val="900"/>
              </a:spcBef>
              <a:buFont typeface="Arial" panose="020B0604020202020204" pitchFamily="34" charset="0"/>
              <a:buChar char="•"/>
            </a:pPr>
            <a:r>
              <a:rPr lang="en-US" sz="2000"/>
              <a:t>Halk </a:t>
            </a:r>
            <a:r>
              <a:rPr lang="en-US" sz="2000" err="1"/>
              <a:t>Sağlığı</a:t>
            </a:r>
            <a:r>
              <a:rPr lang="en-US" sz="2000"/>
              <a:t> </a:t>
            </a:r>
            <a:r>
              <a:rPr lang="en-US" sz="2000" err="1"/>
              <a:t>Hizmetlerini</a:t>
            </a:r>
            <a:r>
              <a:rPr lang="en-US" sz="2000"/>
              <a:t> </a:t>
            </a:r>
            <a:r>
              <a:rPr lang="en-US" sz="2000" err="1"/>
              <a:t>Sağlayabilme</a:t>
            </a:r>
            <a:r>
              <a:rPr lang="en-US" sz="2000"/>
              <a:t>​</a:t>
            </a:r>
          </a:p>
          <a:p>
            <a:pPr marL="285750" indent="-228600">
              <a:lnSpc>
                <a:spcPct val="90000"/>
              </a:lnSpc>
              <a:spcBef>
                <a:spcPts val="900"/>
              </a:spcBef>
              <a:buFont typeface="Arial" panose="020B0604020202020204" pitchFamily="34" charset="0"/>
              <a:buChar char="•"/>
            </a:pPr>
            <a:r>
              <a:rPr lang="en-US" sz="2000"/>
              <a:t>Toplumsal </a:t>
            </a:r>
            <a:r>
              <a:rPr lang="en-US" sz="2000" err="1"/>
              <a:t>Kaynakların</a:t>
            </a:r>
            <a:r>
              <a:rPr lang="en-US" sz="2000"/>
              <a:t> Sevki Ve </a:t>
            </a:r>
            <a:r>
              <a:rPr lang="en-US" sz="2000" err="1"/>
              <a:t>İletişim</a:t>
            </a:r>
            <a:r>
              <a:rPr lang="en-US" sz="2000"/>
              <a:t>​</a:t>
            </a:r>
          </a:p>
          <a:p>
            <a:pPr marL="285750" indent="-228600">
              <a:lnSpc>
                <a:spcPct val="90000"/>
              </a:lnSpc>
              <a:spcBef>
                <a:spcPts val="900"/>
              </a:spcBef>
              <a:buFont typeface="Arial" panose="020B0604020202020204" pitchFamily="34" charset="0"/>
              <a:buChar char="•"/>
            </a:pPr>
            <a:r>
              <a:rPr lang="en-US" sz="2000" err="1"/>
              <a:t>Toplum</a:t>
            </a:r>
            <a:r>
              <a:rPr lang="en-US" sz="2000"/>
              <a:t> </a:t>
            </a:r>
            <a:r>
              <a:rPr lang="en-US" sz="2000" err="1"/>
              <a:t>Savunuculuğu</a:t>
            </a:r>
            <a:r>
              <a:rPr lang="en-US" sz="2000"/>
              <a:t>​</a:t>
            </a:r>
          </a:p>
          <a:p>
            <a:pPr marL="285750" indent="-228600">
              <a:lnSpc>
                <a:spcPct val="90000"/>
              </a:lnSpc>
              <a:spcBef>
                <a:spcPts val="900"/>
              </a:spcBef>
              <a:buFont typeface="Arial" panose="020B0604020202020204" pitchFamily="34" charset="0"/>
              <a:buChar char="•"/>
            </a:pPr>
            <a:r>
              <a:rPr lang="en-US" sz="2000"/>
              <a:t>Danışmanlik​</a:t>
            </a:r>
          </a:p>
          <a:p>
            <a:pPr marL="285750" indent="-228600">
              <a:lnSpc>
                <a:spcPct val="90000"/>
              </a:lnSpc>
              <a:spcBef>
                <a:spcPts val="900"/>
              </a:spcBef>
              <a:buFont typeface="Arial" panose="020B0604020202020204" pitchFamily="34" charset="0"/>
              <a:buChar char="•"/>
            </a:pPr>
            <a:endParaRPr lang="en-US" sz="2000"/>
          </a:p>
          <a:p>
            <a:pPr marL="285750" indent="-228600">
              <a:lnSpc>
                <a:spcPct val="90000"/>
              </a:lnSpc>
              <a:spcBef>
                <a:spcPts val="900"/>
              </a:spcBef>
              <a:buFont typeface="Arial" panose="020B0604020202020204" pitchFamily="34" charset="0"/>
              <a:buChar char="•"/>
            </a:pPr>
            <a:endParaRPr lang="en-US" sz="2000"/>
          </a:p>
        </p:txBody>
      </p:sp>
      <p:cxnSp>
        <p:nvCxnSpPr>
          <p:cNvPr id="70" name="Straight Connector 69">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1867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xmlns="" id="{BFD251E3-961F-2440-B872-1D26671822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4" y="0"/>
            <a:ext cx="1901687" cy="6858000"/>
            <a:chOff x="10290314" y="0"/>
            <a:chExt cx="1901687" cy="6858000"/>
          </a:xfrm>
        </p:grpSpPr>
        <p:sp>
          <p:nvSpPr>
            <p:cNvPr id="73" name="Freeform 21">
              <a:extLst>
                <a:ext uri="{FF2B5EF4-FFF2-40B4-BE49-F238E27FC236}">
                  <a16:creationId xmlns:a16="http://schemas.microsoft.com/office/drawing/2014/main" xmlns="" id="{5558ED88-23E3-3941-8644-676CD732E7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22">
              <a:extLst>
                <a:ext uri="{FF2B5EF4-FFF2-40B4-BE49-F238E27FC236}">
                  <a16:creationId xmlns:a16="http://schemas.microsoft.com/office/drawing/2014/main" xmlns="" id="{24B1447F-72DA-384E-9D7D-C33A13EF43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3">
              <a:extLst>
                <a:ext uri="{FF2B5EF4-FFF2-40B4-BE49-F238E27FC236}">
                  <a16:creationId xmlns:a16="http://schemas.microsoft.com/office/drawing/2014/main" xmlns="" id="{86089DDC-F160-E24D-A726-0082953C09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24">
              <a:extLst>
                <a:ext uri="{FF2B5EF4-FFF2-40B4-BE49-F238E27FC236}">
                  <a16:creationId xmlns:a16="http://schemas.microsoft.com/office/drawing/2014/main" xmlns="" id="{1A211FA8-50B3-3C4E-A234-1580EA200A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25">
              <a:extLst>
                <a:ext uri="{FF2B5EF4-FFF2-40B4-BE49-F238E27FC236}">
                  <a16:creationId xmlns:a16="http://schemas.microsoft.com/office/drawing/2014/main" xmlns="" id="{6A73788D-F322-0047-BF9E-A8E69D8454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26">
              <a:extLst>
                <a:ext uri="{FF2B5EF4-FFF2-40B4-BE49-F238E27FC236}">
                  <a16:creationId xmlns:a16="http://schemas.microsoft.com/office/drawing/2014/main" xmlns="" id="{7E90A8A1-A164-EA41-86BB-1668931793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Oval 78">
              <a:extLst>
                <a:ext uri="{FF2B5EF4-FFF2-40B4-BE49-F238E27FC236}">
                  <a16:creationId xmlns:a16="http://schemas.microsoft.com/office/drawing/2014/main" xmlns="" id="{6894343D-4C51-384E-BEC6-1517A940C0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4"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Eller tutan kişiler">
            <a:extLst>
              <a:ext uri="{FF2B5EF4-FFF2-40B4-BE49-F238E27FC236}">
                <a16:creationId xmlns:a16="http://schemas.microsoft.com/office/drawing/2014/main" xmlns="" id="{25FFB20B-5C04-EF51-0C45-33545031175A}"/>
              </a:ext>
            </a:extLst>
          </p:cNvPr>
          <p:cNvPicPr>
            <a:picLocks noChangeAspect="1"/>
          </p:cNvPicPr>
          <p:nvPr/>
        </p:nvPicPr>
        <p:blipFill rotWithShape="1">
          <a:blip r:embed="rId3"/>
          <a:srcRect l="22524" r="10727" b="2"/>
          <a:stretch/>
        </p:blipFill>
        <p:spPr>
          <a:xfrm>
            <a:off x="7883609" y="2162938"/>
            <a:ext cx="4154210" cy="4556776"/>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977894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8E67A6F5-F47F-BD4C-9336-30E0A60EB96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629613" y="0"/>
            <a:ext cx="1901686" cy="4677439"/>
            <a:chOff x="10290315" y="0"/>
            <a:chExt cx="1901686" cy="4677439"/>
          </a:xfrm>
        </p:grpSpPr>
        <p:sp>
          <p:nvSpPr>
            <p:cNvPr id="25" name="Freeform 19">
              <a:extLst>
                <a:ext uri="{FF2B5EF4-FFF2-40B4-BE49-F238E27FC236}">
                  <a16:creationId xmlns:a16="http://schemas.microsoft.com/office/drawing/2014/main" xmlns="" id="{DA710708-67E0-194C-9A96-FD528D2075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1">
              <a:extLst>
                <a:ext uri="{FF2B5EF4-FFF2-40B4-BE49-F238E27FC236}">
                  <a16:creationId xmlns:a16="http://schemas.microsoft.com/office/drawing/2014/main" xmlns="" id="{2B6DA887-E216-1245-8F6F-B21233D94B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3">
              <a:extLst>
                <a:ext uri="{FF2B5EF4-FFF2-40B4-BE49-F238E27FC236}">
                  <a16:creationId xmlns:a16="http://schemas.microsoft.com/office/drawing/2014/main" xmlns="" id="{2AE2F0EF-0001-F243-85DC-2B8812AB4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4">
              <a:extLst>
                <a:ext uri="{FF2B5EF4-FFF2-40B4-BE49-F238E27FC236}">
                  <a16:creationId xmlns:a16="http://schemas.microsoft.com/office/drawing/2014/main" xmlns="" id="{1491B174-1F11-D548-A885-7F98AF742C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8AA0BB8B-D7DE-C9DA-3EE1-71DB51CDA71A}"/>
              </a:ext>
            </a:extLst>
          </p:cNvPr>
          <p:cNvSpPr>
            <a:spLocks noGrp="1"/>
          </p:cNvSpPr>
          <p:nvPr>
            <p:ph type="title"/>
          </p:nvPr>
        </p:nvSpPr>
        <p:spPr>
          <a:xfrm>
            <a:off x="565150" y="770890"/>
            <a:ext cx="6195187" cy="1268984"/>
          </a:xfrm>
        </p:spPr>
        <p:txBody>
          <a:bodyPr>
            <a:normAutofit/>
          </a:bodyPr>
          <a:lstStyle/>
          <a:p>
            <a:pPr>
              <a:lnSpc>
                <a:spcPct val="90000"/>
              </a:lnSpc>
            </a:pPr>
            <a:r>
              <a:rPr lang="tr-TR" sz="3200"/>
              <a:t/>
            </a:r>
            <a:br>
              <a:rPr lang="tr-TR" sz="3200"/>
            </a:br>
            <a:r>
              <a:rPr lang="tr-TR" sz="3200"/>
              <a:t>Uluslararası Hemşireler Birliği</a:t>
            </a:r>
          </a:p>
        </p:txBody>
      </p:sp>
      <p:sp>
        <p:nvSpPr>
          <p:cNvPr id="3" name="İçerik Yer Tutucusu 2">
            <a:extLst>
              <a:ext uri="{FF2B5EF4-FFF2-40B4-BE49-F238E27FC236}">
                <a16:creationId xmlns:a16="http://schemas.microsoft.com/office/drawing/2014/main" xmlns="" id="{D482121F-5C5D-BB7A-B05D-0F1439D058F0}"/>
              </a:ext>
            </a:extLst>
          </p:cNvPr>
          <p:cNvSpPr>
            <a:spLocks noGrp="1"/>
          </p:cNvSpPr>
          <p:nvPr>
            <p:ph idx="1"/>
          </p:nvPr>
        </p:nvSpPr>
        <p:spPr>
          <a:xfrm>
            <a:off x="565150" y="2160016"/>
            <a:ext cx="6195187" cy="3601212"/>
          </a:xfrm>
        </p:spPr>
        <p:txBody>
          <a:bodyPr>
            <a:normAutofit fontScale="92500"/>
          </a:bodyPr>
          <a:lstStyle/>
          <a:p>
            <a:pPr marL="0" indent="0">
              <a:buNone/>
            </a:pPr>
            <a:r>
              <a:rPr lang="tr-TR"/>
              <a:t>Afet döneminde hemşirelerin sahip olması gereken temel yetkinleri şöyle özetlemiştir:</a:t>
            </a:r>
          </a:p>
          <a:p>
            <a:endParaRPr lang="tr-TR"/>
          </a:p>
          <a:p>
            <a:r>
              <a:rPr lang="tr-TR"/>
              <a:t>Mümkün olduğu kadar hayat kurtarma</a:t>
            </a:r>
          </a:p>
          <a:p>
            <a:r>
              <a:rPr lang="tr-TR"/>
              <a:t>Hayatta kalanların acil ihtiyaçlarını karşılama</a:t>
            </a:r>
          </a:p>
          <a:p>
            <a:r>
              <a:rPr lang="tr-TR"/>
              <a:t>Afetin sağlık üzerine olan etkisini azaltma</a:t>
            </a:r>
          </a:p>
          <a:p>
            <a:r>
              <a:rPr lang="tr-TR"/>
              <a:t>Yeniden yapılandırma ve rehabilitasyon</a:t>
            </a:r>
          </a:p>
          <a:p>
            <a:r>
              <a:rPr lang="tr-TR"/>
              <a:t>Afet planını gözden geçirme</a:t>
            </a:r>
          </a:p>
        </p:txBody>
      </p:sp>
      <p:cxnSp>
        <p:nvCxnSpPr>
          <p:cNvPr id="30" name="Straight Connector 29">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Koyu tahta 'da acil durum tıbbi setin üst görünümü">
            <a:extLst>
              <a:ext uri="{FF2B5EF4-FFF2-40B4-BE49-F238E27FC236}">
                <a16:creationId xmlns:a16="http://schemas.microsoft.com/office/drawing/2014/main" xmlns="" id="{D273D23B-E1CD-8DC8-BD78-C66C0568F5D0}"/>
              </a:ext>
            </a:extLst>
          </p:cNvPr>
          <p:cNvPicPr>
            <a:picLocks noChangeAspect="1"/>
          </p:cNvPicPr>
          <p:nvPr/>
        </p:nvPicPr>
        <p:blipFill rotWithShape="1">
          <a:blip r:embed="rId2"/>
          <a:srcRect l="46652" r="8017" b="-2"/>
          <a:stretch/>
        </p:blipFill>
        <p:spPr>
          <a:xfrm>
            <a:off x="7534655" y="1"/>
            <a:ext cx="4657345" cy="6857999"/>
          </a:xfrm>
          <a:prstGeom prst="rect">
            <a:avLst/>
          </a:prstGeom>
        </p:spPr>
      </p:pic>
    </p:spTree>
    <p:extLst>
      <p:ext uri="{BB962C8B-B14F-4D97-AF65-F5344CB8AC3E}">
        <p14:creationId xmlns:p14="http://schemas.microsoft.com/office/powerpoint/2010/main" val="203898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B9A15598-C25B-64B1-6B34-292153B6CA8B}"/>
              </a:ext>
            </a:extLst>
          </p:cNvPr>
          <p:cNvSpPr>
            <a:spLocks noGrp="1"/>
          </p:cNvSpPr>
          <p:nvPr>
            <p:ph type="title"/>
          </p:nvPr>
        </p:nvSpPr>
        <p:spPr>
          <a:xfrm>
            <a:off x="565151" y="770889"/>
            <a:ext cx="4133560" cy="3395469"/>
          </a:xfrm>
        </p:spPr>
        <p:txBody>
          <a:bodyPr>
            <a:normAutofit/>
          </a:bodyPr>
          <a:lstStyle/>
          <a:p>
            <a:r>
              <a:rPr lang="tr-TR"/>
              <a:t>İyileşme evresinde hemşirenin rolü;</a:t>
            </a:r>
          </a:p>
        </p:txBody>
      </p:sp>
      <p:cxnSp>
        <p:nvCxnSpPr>
          <p:cNvPr id="11" name="Straight Connector 10">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xmlns="" id="{C35C1479-3C42-E3DF-C325-5449F2E05BE7}"/>
              </a:ext>
            </a:extLst>
          </p:cNvPr>
          <p:cNvGraphicFramePr>
            <a:graphicFrameLocks noGrp="1"/>
          </p:cNvGraphicFramePr>
          <p:nvPr>
            <p:ph idx="1"/>
            <p:extLst>
              <p:ext uri="{D42A27DB-BD31-4B8C-83A1-F6EECF244321}">
                <p14:modId xmlns:p14="http://schemas.microsoft.com/office/powerpoint/2010/main" val="1340238604"/>
              </p:ext>
            </p:extLst>
          </p:nvPr>
        </p:nvGraphicFramePr>
        <p:xfrm>
          <a:off x="5316278" y="809039"/>
          <a:ext cx="6104761" cy="5464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095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AACE18C4-40B7-61A4-7F8C-0C2DECF69016}"/>
              </a:ext>
            </a:extLst>
          </p:cNvPr>
          <p:cNvSpPr>
            <a:spLocks noGrp="1"/>
          </p:cNvSpPr>
          <p:nvPr>
            <p:ph type="title"/>
          </p:nvPr>
        </p:nvSpPr>
        <p:spPr>
          <a:xfrm>
            <a:off x="5224243" y="770890"/>
            <a:ext cx="6400999" cy="1268984"/>
          </a:xfrm>
        </p:spPr>
        <p:txBody>
          <a:bodyPr>
            <a:normAutofit/>
          </a:bodyPr>
          <a:lstStyle/>
          <a:p>
            <a:pPr>
              <a:lnSpc>
                <a:spcPct val="90000"/>
              </a:lnSpc>
            </a:pPr>
            <a:r>
              <a:rPr lang="tr-TR"/>
              <a:t>İyileşme evresinde hemşirenin rolü;</a:t>
            </a:r>
          </a:p>
        </p:txBody>
      </p:sp>
      <p:sp>
        <p:nvSpPr>
          <p:cNvPr id="3" name="İçerik Yer Tutucusu 2">
            <a:extLst>
              <a:ext uri="{FF2B5EF4-FFF2-40B4-BE49-F238E27FC236}">
                <a16:creationId xmlns:a16="http://schemas.microsoft.com/office/drawing/2014/main" xmlns="" id="{739C0719-B75F-B649-6B14-087A3E5CA922}"/>
              </a:ext>
            </a:extLst>
          </p:cNvPr>
          <p:cNvSpPr>
            <a:spLocks noGrp="1"/>
          </p:cNvSpPr>
          <p:nvPr>
            <p:ph idx="1"/>
          </p:nvPr>
        </p:nvSpPr>
        <p:spPr>
          <a:xfrm>
            <a:off x="5224243" y="2160016"/>
            <a:ext cx="6400999" cy="3601212"/>
          </a:xfrm>
        </p:spPr>
        <p:txBody>
          <a:bodyPr>
            <a:normAutofit/>
          </a:bodyPr>
          <a:lstStyle/>
          <a:p>
            <a:r>
              <a:rPr lang="tr-TR"/>
              <a:t>Bağışıklama </a:t>
            </a:r>
          </a:p>
          <a:p>
            <a:r>
              <a:rPr lang="tr-TR"/>
              <a:t>Çevre sağlığı hizmetleri organizasyonu</a:t>
            </a:r>
          </a:p>
          <a:p>
            <a:r>
              <a:rPr lang="tr-TR"/>
              <a:t>Gıda güvenliği</a:t>
            </a:r>
          </a:p>
          <a:p>
            <a:r>
              <a:rPr lang="tr-TR" err="1"/>
              <a:t>Mental</a:t>
            </a:r>
            <a:r>
              <a:rPr lang="tr-TR"/>
              <a:t> sağlığı koruma, izlem ve iyileştirme: bireylere kendilerini ifade etme fırsatı verme, sorunlarla baş etmeleri için motive etme ve güçlendirme</a:t>
            </a:r>
          </a:p>
          <a:p>
            <a:endParaRPr lang="tr-TR"/>
          </a:p>
        </p:txBody>
      </p:sp>
      <p:pic>
        <p:nvPicPr>
          <p:cNvPr id="5" name="Picture 4" descr="Beton çatlağında büyüyen bitki">
            <a:extLst>
              <a:ext uri="{FF2B5EF4-FFF2-40B4-BE49-F238E27FC236}">
                <a16:creationId xmlns:a16="http://schemas.microsoft.com/office/drawing/2014/main" xmlns="" id="{48A8C746-42CA-5C62-DED1-D6CAA5A4D1A7}"/>
              </a:ext>
            </a:extLst>
          </p:cNvPr>
          <p:cNvPicPr>
            <a:picLocks noChangeAspect="1"/>
          </p:cNvPicPr>
          <p:nvPr/>
        </p:nvPicPr>
        <p:blipFill rotWithShape="1">
          <a:blip r:embed="rId2"/>
          <a:srcRect l="18018" r="36651" b="-2"/>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857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BCFC966-D6BD-37A9-CB1F-4BE3487EDEFF}"/>
              </a:ext>
            </a:extLst>
          </p:cNvPr>
          <p:cNvSpPr>
            <a:spLocks noGrp="1"/>
          </p:cNvSpPr>
          <p:nvPr>
            <p:ph type="title"/>
          </p:nvPr>
        </p:nvSpPr>
        <p:spPr/>
        <p:txBody>
          <a:bodyPr>
            <a:normAutofit/>
          </a:bodyPr>
          <a:lstStyle/>
          <a:p>
            <a:r>
              <a:rPr lang="tr-TR" sz="2400"/>
              <a:t>Afet sonrası hemşirelik bakım süreci iyileştirme aşaması için nasıl planlanmalı?</a:t>
            </a:r>
          </a:p>
        </p:txBody>
      </p:sp>
      <p:graphicFrame>
        <p:nvGraphicFramePr>
          <p:cNvPr id="4" name="İçerik Yer Tutucusu 3">
            <a:extLst>
              <a:ext uri="{FF2B5EF4-FFF2-40B4-BE49-F238E27FC236}">
                <a16:creationId xmlns:a16="http://schemas.microsoft.com/office/drawing/2014/main" xmlns="" id="{D92A09F4-66AC-4EFB-4ADE-9EE745B05EDA}"/>
              </a:ext>
            </a:extLst>
          </p:cNvPr>
          <p:cNvGraphicFramePr>
            <a:graphicFrameLocks noGrp="1"/>
          </p:cNvGraphicFramePr>
          <p:nvPr>
            <p:ph idx="1"/>
            <p:extLst>
              <p:ext uri="{D42A27DB-BD31-4B8C-83A1-F6EECF244321}">
                <p14:modId xmlns:p14="http://schemas.microsoft.com/office/powerpoint/2010/main" val="3542391306"/>
              </p:ext>
            </p:extLst>
          </p:nvPr>
        </p:nvGraphicFramePr>
        <p:xfrm>
          <a:off x="565150" y="2160016"/>
          <a:ext cx="7335835" cy="3601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159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3682A4D0-45BD-7000-4446-E58107D52D1F}"/>
              </a:ext>
            </a:extLst>
          </p:cNvPr>
          <p:cNvSpPr>
            <a:spLocks noGrp="1"/>
          </p:cNvSpPr>
          <p:nvPr>
            <p:ph type="title"/>
          </p:nvPr>
        </p:nvSpPr>
        <p:spPr>
          <a:xfrm>
            <a:off x="5224243" y="770890"/>
            <a:ext cx="6400999" cy="1268984"/>
          </a:xfrm>
        </p:spPr>
        <p:txBody>
          <a:bodyPr>
            <a:normAutofit/>
          </a:bodyPr>
          <a:lstStyle/>
          <a:p>
            <a:pPr>
              <a:lnSpc>
                <a:spcPct val="90000"/>
              </a:lnSpc>
            </a:pPr>
            <a:r>
              <a:rPr lang="tr-TR" sz="2800" dirty="0">
                <a:ea typeface="+mj-lt"/>
                <a:cs typeface="+mj-lt"/>
              </a:rPr>
              <a:t>İyileştirme çalışmalarının hemşirelik açısından kapsamı ne olmalıdır?</a:t>
            </a:r>
            <a:endParaRPr lang="tr-TR" sz="2800" dirty="0"/>
          </a:p>
        </p:txBody>
      </p:sp>
      <p:sp>
        <p:nvSpPr>
          <p:cNvPr id="3" name="İçerik Yer Tutucusu 2">
            <a:extLst>
              <a:ext uri="{FF2B5EF4-FFF2-40B4-BE49-F238E27FC236}">
                <a16:creationId xmlns:a16="http://schemas.microsoft.com/office/drawing/2014/main" xmlns="" id="{C12EA93D-B650-D98B-CBA7-935614CBA17A}"/>
              </a:ext>
            </a:extLst>
          </p:cNvPr>
          <p:cNvSpPr>
            <a:spLocks noGrp="1"/>
          </p:cNvSpPr>
          <p:nvPr>
            <p:ph idx="1"/>
          </p:nvPr>
        </p:nvSpPr>
        <p:spPr>
          <a:xfrm>
            <a:off x="5224243" y="2160016"/>
            <a:ext cx="6400999" cy="3601212"/>
          </a:xfrm>
        </p:spPr>
        <p:txBody>
          <a:bodyPr vert="horz" lIns="91440" tIns="45720" rIns="91440" bIns="45720" rtlCol="0">
            <a:normAutofit/>
          </a:bodyPr>
          <a:lstStyle/>
          <a:p>
            <a:endParaRPr lang="tr-TR"/>
          </a:p>
          <a:p>
            <a:endParaRPr lang="tr-TR"/>
          </a:p>
        </p:txBody>
      </p:sp>
      <p:pic>
        <p:nvPicPr>
          <p:cNvPr id="5" name="Picture 4" descr="Işığa doğru işaret eden oklar">
            <a:extLst>
              <a:ext uri="{FF2B5EF4-FFF2-40B4-BE49-F238E27FC236}">
                <a16:creationId xmlns:a16="http://schemas.microsoft.com/office/drawing/2014/main" xmlns="" id="{1D7F6745-474D-A24B-EB5F-076BACA4613B}"/>
              </a:ext>
            </a:extLst>
          </p:cNvPr>
          <p:cNvPicPr>
            <a:picLocks noChangeAspect="1"/>
          </p:cNvPicPr>
          <p:nvPr/>
        </p:nvPicPr>
        <p:blipFill rotWithShape="1">
          <a:blip r:embed="rId2"/>
          <a:srcRect l="7715" r="47021" b="-3"/>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xmlns="" id="{09669D55-0986-0271-DFD4-6B8CA1DBF3F8}"/>
              </a:ext>
            </a:extLst>
          </p:cNvPr>
          <p:cNvSpPr txBox="1"/>
          <p:nvPr/>
        </p:nvSpPr>
        <p:spPr>
          <a:xfrm>
            <a:off x="5270740" y="2251494"/>
            <a:ext cx="59781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sz="2800"/>
              <a:t>Mevcut tedavi ve bakım gereksinimlerinin giderilmesi</a:t>
            </a:r>
          </a:p>
        </p:txBody>
      </p:sp>
    </p:spTree>
    <p:extLst>
      <p:ext uri="{BB962C8B-B14F-4D97-AF65-F5344CB8AC3E}">
        <p14:creationId xmlns:p14="http://schemas.microsoft.com/office/powerpoint/2010/main" val="28372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xmlns="" id="{E5B20245-1D79-8FA3-5CDE-2979F8D3E03E}"/>
              </a:ext>
            </a:extLst>
          </p:cNvPr>
          <p:cNvSpPr>
            <a:spLocks noGrp="1"/>
          </p:cNvSpPr>
          <p:nvPr>
            <p:ph idx="1"/>
          </p:nvPr>
        </p:nvSpPr>
        <p:spPr>
          <a:xfrm>
            <a:off x="565151" y="2160016"/>
            <a:ext cx="4133560" cy="3601212"/>
          </a:xfrm>
        </p:spPr>
        <p:txBody>
          <a:bodyPr vert="horz" lIns="91440" tIns="45720" rIns="91440" bIns="45720" rtlCol="0" anchor="t">
            <a:normAutofit/>
          </a:bodyPr>
          <a:lstStyle/>
          <a:p>
            <a:endParaRPr lang="tr-TR"/>
          </a:p>
          <a:p>
            <a:r>
              <a:rPr lang="tr-TR"/>
              <a:t>Psikolojik ilk yardım (depremi yaşayanlar ve yakınlarını kaybedenler için farklı biçimde) depresyon, uyku, aşırı yas tutma</a:t>
            </a:r>
          </a:p>
        </p:txBody>
      </p:sp>
      <p:cxnSp>
        <p:nvCxnSpPr>
          <p:cNvPr id="51" name="Straight Connector 50">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2" name="Picture 31" descr="Birbirlerinin ellerini tutan iki kişi">
            <a:extLst>
              <a:ext uri="{FF2B5EF4-FFF2-40B4-BE49-F238E27FC236}">
                <a16:creationId xmlns:a16="http://schemas.microsoft.com/office/drawing/2014/main" xmlns="" id="{4DCB361F-811A-B85B-11FA-44004B4B4D46}"/>
              </a:ext>
            </a:extLst>
          </p:cNvPr>
          <p:cNvPicPr>
            <a:picLocks noChangeAspect="1"/>
          </p:cNvPicPr>
          <p:nvPr/>
        </p:nvPicPr>
        <p:blipFill rotWithShape="1">
          <a:blip r:embed="rId2"/>
          <a:srcRect l="8185" r="15487"/>
          <a:stretch/>
        </p:blipFill>
        <p:spPr>
          <a:xfrm>
            <a:off x="5263860" y="681645"/>
            <a:ext cx="6273249" cy="5486057"/>
          </a:xfrm>
          <a:prstGeom prst="rect">
            <a:avLst/>
          </a:prstGeom>
        </p:spPr>
      </p:pic>
      <p:grpSp>
        <p:nvGrpSpPr>
          <p:cNvPr id="53" name="Group 52">
            <a:extLst>
              <a:ext uri="{FF2B5EF4-FFF2-40B4-BE49-F238E27FC236}">
                <a16:creationId xmlns:a16="http://schemas.microsoft.com/office/drawing/2014/main" xmlns="" id="{0D40C408-1C95-CC45-87A7-61CE8B1F936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54" name="Freeform 22">
              <a:extLst>
                <a:ext uri="{FF2B5EF4-FFF2-40B4-BE49-F238E27FC236}">
                  <a16:creationId xmlns:a16="http://schemas.microsoft.com/office/drawing/2014/main" xmlns="" id="{064C34AA-742A-4849-8CD3-EBD627656C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24">
              <a:extLst>
                <a:ext uri="{FF2B5EF4-FFF2-40B4-BE49-F238E27FC236}">
                  <a16:creationId xmlns:a16="http://schemas.microsoft.com/office/drawing/2014/main" xmlns="" id="{EC6ED33D-9A7B-5247-BA45-456AE5F3B4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26">
              <a:extLst>
                <a:ext uri="{FF2B5EF4-FFF2-40B4-BE49-F238E27FC236}">
                  <a16:creationId xmlns:a16="http://schemas.microsoft.com/office/drawing/2014/main" xmlns="" id="{143DF02F-6797-8A48-8141-360A16A575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27">
              <a:extLst>
                <a:ext uri="{FF2B5EF4-FFF2-40B4-BE49-F238E27FC236}">
                  <a16:creationId xmlns:a16="http://schemas.microsoft.com/office/drawing/2014/main" xmlns="" id="{FDD14875-9EDB-984E-9EDE-3C3A422D96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Başlık 5">
            <a:extLst>
              <a:ext uri="{FF2B5EF4-FFF2-40B4-BE49-F238E27FC236}">
                <a16:creationId xmlns:a16="http://schemas.microsoft.com/office/drawing/2014/main" xmlns="" id="{91AFCB04-B2E8-6B9E-1E64-804F42CA492A}"/>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4278241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DC284E6-E1C7-7533-E94D-806B456A5FE1}"/>
              </a:ext>
            </a:extLst>
          </p:cNvPr>
          <p:cNvSpPr>
            <a:spLocks noGrp="1"/>
          </p:cNvSpPr>
          <p:nvPr>
            <p:ph type="title"/>
          </p:nvPr>
        </p:nvSpPr>
        <p:spPr/>
        <p:txBody>
          <a:bodyPr/>
          <a:lstStyle/>
          <a:p>
            <a:r>
              <a:rPr lang="tr-TR"/>
              <a:t>AFET</a:t>
            </a:r>
          </a:p>
        </p:txBody>
      </p:sp>
      <p:sp>
        <p:nvSpPr>
          <p:cNvPr id="3" name="İçerik Yer Tutucusu 2">
            <a:extLst>
              <a:ext uri="{FF2B5EF4-FFF2-40B4-BE49-F238E27FC236}">
                <a16:creationId xmlns:a16="http://schemas.microsoft.com/office/drawing/2014/main" xmlns="" id="{CC255ACB-0FFF-B5DE-E7F5-7AD9B754C777}"/>
              </a:ext>
            </a:extLst>
          </p:cNvPr>
          <p:cNvSpPr>
            <a:spLocks noGrp="1"/>
          </p:cNvSpPr>
          <p:nvPr>
            <p:ph idx="1"/>
          </p:nvPr>
        </p:nvSpPr>
        <p:spPr/>
        <p:txBody>
          <a:bodyPr>
            <a:normAutofit fontScale="92500" lnSpcReduction="20000"/>
          </a:bodyPr>
          <a:lstStyle/>
          <a:p>
            <a:r>
              <a:rPr lang="tr-TR"/>
              <a:t>Afetlerin Epidemiyolojisi Araştırma Merkezi (Belçika) (CRED)’ne göre ulusal ve uluslararası düzeyde dış yardım gerektirecek kadar yerel kapasiteyi aşan, büyük hasara, yıkıma ve insanın acı çekmesine neden olan beklenmedik ve genellikle ani bir durum ya da olay---</a:t>
            </a:r>
            <a:r>
              <a:rPr lang="tr-TR">
                <a:solidFill>
                  <a:srgbClr val="FF0000"/>
                </a:solidFill>
              </a:rPr>
              <a:t>AFET</a:t>
            </a:r>
          </a:p>
          <a:p>
            <a:r>
              <a:rPr lang="tr-TR">
                <a:solidFill>
                  <a:srgbClr val="FF0000"/>
                </a:solidFill>
              </a:rPr>
              <a:t>Doğal afetler ve teknolojik afetler</a:t>
            </a:r>
          </a:p>
          <a:p>
            <a:pPr marL="0" indent="0">
              <a:buNone/>
            </a:pPr>
            <a:endParaRPr lang="tr-TR">
              <a:solidFill>
                <a:srgbClr val="FF0000"/>
              </a:solidFill>
            </a:endParaRPr>
          </a:p>
          <a:p>
            <a:r>
              <a:rPr lang="tr-TR"/>
              <a:t>Özellikle iklime bağlı afetler ve depremlerin yıkıcı etkisi nedeniyle çok sayıda insan yaşamını yitirmektedir.</a:t>
            </a:r>
          </a:p>
          <a:p>
            <a:endParaRPr lang="tr-TR"/>
          </a:p>
          <a:p>
            <a:pPr marL="0" indent="0">
              <a:buNone/>
            </a:pPr>
            <a:endParaRPr lang="tr-TR"/>
          </a:p>
        </p:txBody>
      </p:sp>
    </p:spTree>
    <p:extLst>
      <p:ext uri="{BB962C8B-B14F-4D97-AF65-F5344CB8AC3E}">
        <p14:creationId xmlns:p14="http://schemas.microsoft.com/office/powerpoint/2010/main" val="3717015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22741A7E-C440-72A5-F8FE-47F47D02266F}"/>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C4982430-8D14-0D91-DE28-D1FFBE9BFB01}"/>
              </a:ext>
            </a:extLst>
          </p:cNvPr>
          <p:cNvSpPr>
            <a:spLocks noGrp="1"/>
          </p:cNvSpPr>
          <p:nvPr>
            <p:ph idx="1"/>
          </p:nvPr>
        </p:nvSpPr>
        <p:spPr>
          <a:xfrm>
            <a:off x="5224243" y="2160016"/>
            <a:ext cx="6400999" cy="3601212"/>
          </a:xfrm>
        </p:spPr>
        <p:txBody>
          <a:bodyPr vert="horz" lIns="91440" tIns="45720" rIns="91440" bIns="45720" rtlCol="0" anchor="t">
            <a:normAutofit/>
          </a:bodyPr>
          <a:lstStyle/>
          <a:p>
            <a:pPr marL="285750" indent="-285750">
              <a:buFont typeface="Arial,Sans-Serif" panose="020B0604020202020204" pitchFamily="34" charset="0"/>
            </a:pPr>
            <a:r>
              <a:rPr lang="tr-TR">
                <a:ea typeface="+mn-lt"/>
                <a:cs typeface="+mn-lt"/>
              </a:rPr>
              <a:t>Afet sonrası gelişen ortopedik engellilerin rehabilitasyonu</a:t>
            </a:r>
            <a:endParaRPr lang="en-US">
              <a:ea typeface="+mn-lt"/>
              <a:cs typeface="+mn-lt"/>
            </a:endParaRPr>
          </a:p>
          <a:p>
            <a:pPr marL="285750" indent="-285750">
              <a:buFont typeface="Arial,Sans-Serif" panose="020B0604020202020204" pitchFamily="34" charset="0"/>
            </a:pPr>
            <a:endParaRPr lang="tr-TR"/>
          </a:p>
          <a:p>
            <a:pPr marL="285750" indent="-285750">
              <a:buFont typeface="Arial,Sans-Serif" panose="020B0604020202020204" pitchFamily="34" charset="0"/>
            </a:pPr>
            <a:r>
              <a:rPr lang="tr-TR"/>
              <a:t>Mevcut engellilerin gereksinimlerinin giderilmesi</a:t>
            </a:r>
          </a:p>
          <a:p>
            <a:pPr marL="285750" indent="-285750">
              <a:buFont typeface="Arial,Sans-Serif" panose="020B0604020202020204" pitchFamily="34" charset="0"/>
            </a:pPr>
            <a:endParaRPr lang="tr-TR"/>
          </a:p>
          <a:p>
            <a:pPr marL="285750" indent="-285750">
              <a:buFont typeface="Arial,Sans-Serif" panose="020B0604020202020204" pitchFamily="34" charset="0"/>
            </a:pPr>
            <a:endParaRPr lang="tr-TR"/>
          </a:p>
          <a:p>
            <a:pPr marL="285750" indent="-285750">
              <a:buFont typeface="Arial,Sans-Serif" panose="020B0604020202020204" pitchFamily="34" charset="0"/>
            </a:pPr>
            <a:endParaRPr lang="tr-TR"/>
          </a:p>
          <a:p>
            <a:endParaRPr lang="tr-TR"/>
          </a:p>
        </p:txBody>
      </p:sp>
      <p:pic>
        <p:nvPicPr>
          <p:cNvPr id="5" name="Picture 4" descr="Göz muayenesi ekipmanı">
            <a:extLst>
              <a:ext uri="{FF2B5EF4-FFF2-40B4-BE49-F238E27FC236}">
                <a16:creationId xmlns:a16="http://schemas.microsoft.com/office/drawing/2014/main" xmlns="" id="{E8346612-4FA4-8D7C-A437-4F97601D1FB3}"/>
              </a:ext>
            </a:extLst>
          </p:cNvPr>
          <p:cNvPicPr>
            <a:picLocks noChangeAspect="1"/>
          </p:cNvPicPr>
          <p:nvPr/>
        </p:nvPicPr>
        <p:blipFill rotWithShape="1">
          <a:blip r:embed="rId2"/>
          <a:srcRect l="41344" r="20455" b="-2"/>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581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8E67A6F5-F47F-BD4C-9336-30E0A60EB96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629613" y="0"/>
            <a:ext cx="1901686" cy="4677439"/>
            <a:chOff x="10290315" y="0"/>
            <a:chExt cx="1901686" cy="4677439"/>
          </a:xfrm>
        </p:grpSpPr>
        <p:sp>
          <p:nvSpPr>
            <p:cNvPr id="25" name="Freeform 19">
              <a:extLst>
                <a:ext uri="{FF2B5EF4-FFF2-40B4-BE49-F238E27FC236}">
                  <a16:creationId xmlns:a16="http://schemas.microsoft.com/office/drawing/2014/main" xmlns="" id="{DA710708-67E0-194C-9A96-FD528D2075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1">
              <a:extLst>
                <a:ext uri="{FF2B5EF4-FFF2-40B4-BE49-F238E27FC236}">
                  <a16:creationId xmlns:a16="http://schemas.microsoft.com/office/drawing/2014/main" xmlns="" id="{2B6DA887-E216-1245-8F6F-B21233D94B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3">
              <a:extLst>
                <a:ext uri="{FF2B5EF4-FFF2-40B4-BE49-F238E27FC236}">
                  <a16:creationId xmlns:a16="http://schemas.microsoft.com/office/drawing/2014/main" xmlns="" id="{2AE2F0EF-0001-F243-85DC-2B8812AB4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4">
              <a:extLst>
                <a:ext uri="{FF2B5EF4-FFF2-40B4-BE49-F238E27FC236}">
                  <a16:creationId xmlns:a16="http://schemas.microsoft.com/office/drawing/2014/main" xmlns="" id="{1491B174-1F11-D548-A885-7F98AF742C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A62712DC-C922-56C3-A0D4-3F06362E61B2}"/>
              </a:ext>
            </a:extLst>
          </p:cNvPr>
          <p:cNvSpPr>
            <a:spLocks noGrp="1"/>
          </p:cNvSpPr>
          <p:nvPr>
            <p:ph type="title"/>
          </p:nvPr>
        </p:nvSpPr>
        <p:spPr>
          <a:xfrm>
            <a:off x="565150" y="770890"/>
            <a:ext cx="6195187"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2C20FFD2-98F9-1D7C-B33B-A31A9035D936}"/>
              </a:ext>
            </a:extLst>
          </p:cNvPr>
          <p:cNvSpPr>
            <a:spLocks noGrp="1"/>
          </p:cNvSpPr>
          <p:nvPr>
            <p:ph idx="1"/>
          </p:nvPr>
        </p:nvSpPr>
        <p:spPr>
          <a:xfrm>
            <a:off x="565150" y="2160016"/>
            <a:ext cx="6195187"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Yaşamını devam ettirmek için devamlı medikal araca gereksinim duyanlara ivedilikle ulaşılması</a:t>
            </a:r>
            <a:endParaRPr lang="en-US">
              <a:ea typeface="+mn-lt"/>
              <a:cs typeface="+mn-lt"/>
            </a:endParaRPr>
          </a:p>
          <a:p>
            <a:pPr marL="285750" indent="-285750">
              <a:buFont typeface="Arial,Sans-Serif" panose="020B0604020202020204" pitchFamily="34" charset="0"/>
            </a:pPr>
            <a:endParaRPr lang="tr-TR">
              <a:ea typeface="+mn-lt"/>
              <a:cs typeface="+mn-lt"/>
            </a:endParaRPr>
          </a:p>
          <a:p>
            <a:endParaRPr lang="tr-TR"/>
          </a:p>
        </p:txBody>
      </p:sp>
      <p:cxnSp>
        <p:nvCxnSpPr>
          <p:cNvPr id="30" name="Straight Connector 29">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3B işlenmiş hücreler">
            <a:extLst>
              <a:ext uri="{FF2B5EF4-FFF2-40B4-BE49-F238E27FC236}">
                <a16:creationId xmlns:a16="http://schemas.microsoft.com/office/drawing/2014/main" xmlns="" id="{DC6C9022-C528-86C2-9648-5C29FA704F1A}"/>
              </a:ext>
            </a:extLst>
          </p:cNvPr>
          <p:cNvPicPr>
            <a:picLocks noChangeAspect="1"/>
          </p:cNvPicPr>
          <p:nvPr/>
        </p:nvPicPr>
        <p:blipFill rotWithShape="1">
          <a:blip r:embed="rId2"/>
          <a:srcRect l="27471" r="34329"/>
          <a:stretch/>
        </p:blipFill>
        <p:spPr>
          <a:xfrm>
            <a:off x="7534655" y="1"/>
            <a:ext cx="4657345" cy="6857999"/>
          </a:xfrm>
          <a:prstGeom prst="rect">
            <a:avLst/>
          </a:prstGeom>
        </p:spPr>
      </p:pic>
    </p:spTree>
    <p:extLst>
      <p:ext uri="{BB962C8B-B14F-4D97-AF65-F5344CB8AC3E}">
        <p14:creationId xmlns:p14="http://schemas.microsoft.com/office/powerpoint/2010/main" val="2521233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F2B0543C-1E59-7A71-3E2B-25B921D96845}"/>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19FFE39D-5F3B-F2A2-1657-4E71FF5CDCB3}"/>
              </a:ext>
            </a:extLst>
          </p:cNvPr>
          <p:cNvSpPr>
            <a:spLocks noGrp="1"/>
          </p:cNvSpPr>
          <p:nvPr>
            <p:ph idx="1"/>
          </p:nvPr>
        </p:nvSpPr>
        <p:spPr>
          <a:xfrm>
            <a:off x="5224243" y="2160016"/>
            <a:ext cx="6400999" cy="3601212"/>
          </a:xfrm>
        </p:spPr>
        <p:txBody>
          <a:bodyPr vert="horz" lIns="91440" tIns="45720" rIns="91440" bIns="45720" rtlCol="0" anchor="t">
            <a:normAutofit/>
          </a:bodyPr>
          <a:lstStyle/>
          <a:p>
            <a:pPr marL="285750" indent="-285750">
              <a:buFont typeface="Arial,Sans-Serif" panose="020B0604020202020204" pitchFamily="34" charset="0"/>
            </a:pPr>
            <a:r>
              <a:rPr lang="tr-TR">
                <a:ea typeface="+mn-lt"/>
                <a:cs typeface="+mn-lt"/>
              </a:rPr>
              <a:t>Otizm, çölyak, diyabet, diyaliz gibi hassas süreçleri olan bireylerin rutinlerini sürdürebilmeleri</a:t>
            </a:r>
          </a:p>
          <a:p>
            <a:pPr marL="0" indent="0">
              <a:buNone/>
            </a:pPr>
            <a:endParaRPr lang="tr-TR"/>
          </a:p>
        </p:txBody>
      </p:sp>
      <p:pic>
        <p:nvPicPr>
          <p:cNvPr id="5" name="Picture 4" descr="Yapboz">
            <a:extLst>
              <a:ext uri="{FF2B5EF4-FFF2-40B4-BE49-F238E27FC236}">
                <a16:creationId xmlns:a16="http://schemas.microsoft.com/office/drawing/2014/main" xmlns="" id="{7C2C7851-AFA9-1C28-1EF9-D2C3F20CEADB}"/>
              </a:ext>
            </a:extLst>
          </p:cNvPr>
          <p:cNvPicPr>
            <a:picLocks noChangeAspect="1"/>
          </p:cNvPicPr>
          <p:nvPr/>
        </p:nvPicPr>
        <p:blipFill rotWithShape="1">
          <a:blip r:embed="rId2"/>
          <a:srcRect l="29349" r="25387" b="-3"/>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113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406581EA-C332-12F0-F734-669EC7F39AAA}"/>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FC3BDA0F-D18A-7AA6-4648-54A1D400AB44}"/>
              </a:ext>
            </a:extLst>
          </p:cNvPr>
          <p:cNvSpPr>
            <a:spLocks noGrp="1"/>
          </p:cNvSpPr>
          <p:nvPr>
            <p:ph idx="1"/>
          </p:nvPr>
        </p:nvSpPr>
        <p:spPr>
          <a:xfrm>
            <a:off x="5224243" y="2160016"/>
            <a:ext cx="6400999"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Kronik hastalığı olan bireylerin tedaviye uyumlarının devamı, ilaçların temini</a:t>
            </a:r>
            <a:endParaRPr lang="en-US">
              <a:ea typeface="+mn-lt"/>
              <a:cs typeface="+mn-lt"/>
            </a:endParaRPr>
          </a:p>
          <a:p>
            <a:endParaRPr lang="tr-TR"/>
          </a:p>
        </p:txBody>
      </p:sp>
      <p:pic>
        <p:nvPicPr>
          <p:cNvPr id="5" name="Picture 4" descr="Açılmamış hap paketlerinin yakından görünümü">
            <a:extLst>
              <a:ext uri="{FF2B5EF4-FFF2-40B4-BE49-F238E27FC236}">
                <a16:creationId xmlns:a16="http://schemas.microsoft.com/office/drawing/2014/main" xmlns="" id="{D5D6159A-766D-DAA5-A795-10F0E06E2876}"/>
              </a:ext>
            </a:extLst>
          </p:cNvPr>
          <p:cNvPicPr>
            <a:picLocks noChangeAspect="1"/>
          </p:cNvPicPr>
          <p:nvPr/>
        </p:nvPicPr>
        <p:blipFill rotWithShape="1">
          <a:blip r:embed="rId2"/>
          <a:srcRect l="27755" r="27576" b="-6"/>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818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ED7856E8-6486-75E8-641B-99D1A553DF93}"/>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CB3A1B98-9DB8-3159-A294-40B1896DFE01}"/>
              </a:ext>
            </a:extLst>
          </p:cNvPr>
          <p:cNvSpPr>
            <a:spLocks noGrp="1"/>
          </p:cNvSpPr>
          <p:nvPr>
            <p:ph idx="1"/>
          </p:nvPr>
        </p:nvSpPr>
        <p:spPr>
          <a:xfrm>
            <a:off x="7493280" y="2160016"/>
            <a:ext cx="4133560" cy="3601212"/>
          </a:xfrm>
        </p:spPr>
        <p:txBody>
          <a:bodyPr vert="horz" lIns="91440" tIns="45720" rIns="91440" bIns="45720" rtlCol="0" anchor="t">
            <a:normAutofit lnSpcReduction="10000"/>
          </a:bodyPr>
          <a:lstStyle/>
          <a:p>
            <a:pPr marL="285750" indent="-285750">
              <a:buFont typeface="Arial,Sans-Serif" panose="020B0604020202020204" pitchFamily="34" charset="0"/>
            </a:pPr>
            <a:r>
              <a:rPr lang="tr-TR">
                <a:ea typeface="+mn-lt"/>
                <a:cs typeface="+mn-lt"/>
              </a:rPr>
              <a:t>Gebe, bebek ve yaşlı gibi özel yaş aralığında olan bireylerin beslenmelerinin sürdürülmesi, yetersiz su ve beslenme riski</a:t>
            </a:r>
            <a:endParaRPr lang="en-US">
              <a:ea typeface="+mn-lt"/>
              <a:cs typeface="+mn-lt"/>
            </a:endParaRPr>
          </a:p>
          <a:p>
            <a:pPr marL="285750" indent="-285750">
              <a:buFont typeface="Arial,Sans-Serif" panose="020B0604020202020204" pitchFamily="34" charset="0"/>
            </a:pPr>
            <a:endParaRPr lang="tr-TR">
              <a:ea typeface="+mn-lt"/>
              <a:cs typeface="+mn-lt"/>
            </a:endParaRPr>
          </a:p>
          <a:p>
            <a:pPr marL="285750" indent="-285750">
              <a:buFont typeface="Arial,Sans-Serif" panose="020B0604020202020204" pitchFamily="34" charset="0"/>
            </a:pPr>
            <a:r>
              <a:rPr lang="tr-TR">
                <a:ea typeface="+mn-lt"/>
                <a:cs typeface="+mn-lt"/>
              </a:rPr>
              <a:t>Üreme sağlığı çalışmalarının ivedilikle başlatılması</a:t>
            </a:r>
          </a:p>
          <a:p>
            <a:pPr marL="285750" indent="-285750">
              <a:buFont typeface="Arial,Sans-Serif" panose="020B0604020202020204" pitchFamily="34" charset="0"/>
            </a:pPr>
            <a:endParaRPr lang="en-US">
              <a:ea typeface="+mn-lt"/>
              <a:cs typeface="+mn-lt"/>
            </a:endParaRPr>
          </a:p>
        </p:txBody>
      </p:sp>
      <p:pic>
        <p:nvPicPr>
          <p:cNvPr id="5" name="Picture 4" descr="Biri boyanmış ahşap oyuncak bebekler">
            <a:extLst>
              <a:ext uri="{FF2B5EF4-FFF2-40B4-BE49-F238E27FC236}">
                <a16:creationId xmlns:a16="http://schemas.microsoft.com/office/drawing/2014/main" xmlns="" id="{7B787AC5-1A35-DFB6-E275-1453B25244FC}"/>
              </a:ext>
            </a:extLst>
          </p:cNvPr>
          <p:cNvPicPr>
            <a:picLocks noChangeAspect="1"/>
          </p:cNvPicPr>
          <p:nvPr/>
        </p:nvPicPr>
        <p:blipFill rotWithShape="1">
          <a:blip r:embed="rId2"/>
          <a:srcRect l="14046" r="18630" b="-3"/>
          <a:stretch/>
        </p:blipFill>
        <p:spPr>
          <a:xfrm>
            <a:off x="20" y="1"/>
            <a:ext cx="6927143"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241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D3AF4C16-EBF7-89BB-0C21-95CEE4A1C19D}"/>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A951E393-0529-EC55-5B38-50DE545D0B1D}"/>
              </a:ext>
            </a:extLst>
          </p:cNvPr>
          <p:cNvSpPr>
            <a:spLocks noGrp="1"/>
          </p:cNvSpPr>
          <p:nvPr>
            <p:ph idx="1"/>
          </p:nvPr>
        </p:nvSpPr>
        <p:spPr>
          <a:xfrm>
            <a:off x="7493280" y="2160016"/>
            <a:ext cx="4133560" cy="3601212"/>
          </a:xfrm>
        </p:spPr>
        <p:txBody>
          <a:bodyPr vert="horz" lIns="91440" tIns="45720" rIns="91440" bIns="45720" rtlCol="0" anchor="t">
            <a:normAutofit/>
          </a:bodyPr>
          <a:lstStyle/>
          <a:p>
            <a:pPr marL="285750" indent="-285750">
              <a:buFont typeface="Arial,Sans-Serif" panose="020B0604020202020204" pitchFamily="34" charset="0"/>
            </a:pPr>
            <a:r>
              <a:rPr lang="tr-TR">
                <a:ea typeface="+mn-lt"/>
                <a:cs typeface="+mn-lt"/>
              </a:rPr>
              <a:t>Depremden dolaylı olarak etkilenen bireylerin baş etme becerilerinin geliştirilmesi</a:t>
            </a:r>
            <a:endParaRPr lang="en-US">
              <a:ea typeface="+mn-lt"/>
              <a:cs typeface="+mn-lt"/>
            </a:endParaRPr>
          </a:p>
          <a:p>
            <a:pPr marL="285750" indent="-285750">
              <a:buFont typeface="Arial,Sans-Serif" panose="020B0604020202020204" pitchFamily="34" charset="0"/>
            </a:pPr>
            <a:endParaRPr lang="tr-TR"/>
          </a:p>
          <a:p>
            <a:pPr marL="285750" indent="-285750">
              <a:buFont typeface="Arial,Sans-Serif" panose="020B0604020202020204" pitchFamily="34" charset="0"/>
            </a:pPr>
            <a:r>
              <a:rPr lang="tr-TR"/>
              <a:t>Sağlık profesyonellerinin rotasyonu</a:t>
            </a:r>
          </a:p>
          <a:p>
            <a:endParaRPr lang="tr-TR"/>
          </a:p>
        </p:txBody>
      </p:sp>
      <p:pic>
        <p:nvPicPr>
          <p:cNvPr id="5" name="Picture 4" descr="Biri dik ve diğerlerinin hepsi yatık duran raptiyeler">
            <a:extLst>
              <a:ext uri="{FF2B5EF4-FFF2-40B4-BE49-F238E27FC236}">
                <a16:creationId xmlns:a16="http://schemas.microsoft.com/office/drawing/2014/main" xmlns="" id="{A3240F3C-7353-FB65-03BD-F34ED64B2B69}"/>
              </a:ext>
            </a:extLst>
          </p:cNvPr>
          <p:cNvPicPr>
            <a:picLocks noChangeAspect="1"/>
          </p:cNvPicPr>
          <p:nvPr/>
        </p:nvPicPr>
        <p:blipFill rotWithShape="1">
          <a:blip r:embed="rId2"/>
          <a:srcRect l="19777" r="19606" b="-3"/>
          <a:stretch/>
        </p:blipFill>
        <p:spPr>
          <a:xfrm>
            <a:off x="20" y="1"/>
            <a:ext cx="6927143"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603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51D36FCD-3EA4-7499-0B2E-2D5A26CAE4B9}"/>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D1D196D7-9F8B-F839-1B2B-00F2EE9A28C6}"/>
              </a:ext>
            </a:extLst>
          </p:cNvPr>
          <p:cNvSpPr>
            <a:spLocks noGrp="1"/>
          </p:cNvSpPr>
          <p:nvPr>
            <p:ph idx="1"/>
          </p:nvPr>
        </p:nvSpPr>
        <p:spPr>
          <a:xfrm>
            <a:off x="7493280" y="2160016"/>
            <a:ext cx="4133560"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Yaşam doyumu ve umudunu sürdürmeye yönelik sürekli çalışma</a:t>
            </a:r>
            <a:endParaRPr lang="en-US">
              <a:ea typeface="+mn-lt"/>
              <a:cs typeface="+mn-lt"/>
            </a:endParaRPr>
          </a:p>
          <a:p>
            <a:endParaRPr lang="tr-TR"/>
          </a:p>
        </p:txBody>
      </p:sp>
      <p:pic>
        <p:nvPicPr>
          <p:cNvPr id="5" name="Picture 4" descr="Hesap makinesi ve not defteri">
            <a:extLst>
              <a:ext uri="{FF2B5EF4-FFF2-40B4-BE49-F238E27FC236}">
                <a16:creationId xmlns:a16="http://schemas.microsoft.com/office/drawing/2014/main" xmlns="" id="{0EACFF58-0040-6960-A5B1-1DF90FF1EFE0}"/>
              </a:ext>
            </a:extLst>
          </p:cNvPr>
          <p:cNvPicPr>
            <a:picLocks noChangeAspect="1"/>
          </p:cNvPicPr>
          <p:nvPr/>
        </p:nvPicPr>
        <p:blipFill rotWithShape="1">
          <a:blip r:embed="rId2"/>
          <a:srcRect l="31214" r="1367" b="3"/>
          <a:stretch/>
        </p:blipFill>
        <p:spPr>
          <a:xfrm>
            <a:off x="20" y="1"/>
            <a:ext cx="6927143"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554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14F0D6CF-ABB9-1679-0C82-3D9154B711BC}"/>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B5A97692-CF7A-9F2C-57DB-742166CDEF90}"/>
              </a:ext>
            </a:extLst>
          </p:cNvPr>
          <p:cNvSpPr>
            <a:spLocks noGrp="1"/>
          </p:cNvSpPr>
          <p:nvPr>
            <p:ph idx="1"/>
          </p:nvPr>
        </p:nvSpPr>
        <p:spPr>
          <a:xfrm>
            <a:off x="7493280" y="2160016"/>
            <a:ext cx="4133560"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Üretimin ve eğitimin devam etmesi</a:t>
            </a:r>
            <a:endParaRPr lang="en-US">
              <a:ea typeface="+mn-lt"/>
              <a:cs typeface="+mn-lt"/>
            </a:endParaRPr>
          </a:p>
          <a:p>
            <a:endParaRPr lang="tr-TR"/>
          </a:p>
        </p:txBody>
      </p:sp>
      <p:pic>
        <p:nvPicPr>
          <p:cNvPr id="5" name="Picture 4" descr="Küçük lokanta">
            <a:extLst>
              <a:ext uri="{FF2B5EF4-FFF2-40B4-BE49-F238E27FC236}">
                <a16:creationId xmlns:a16="http://schemas.microsoft.com/office/drawing/2014/main" xmlns="" id="{E4D20CB3-B6E5-C5BC-11CE-C77881BF77F0}"/>
              </a:ext>
            </a:extLst>
          </p:cNvPr>
          <p:cNvPicPr>
            <a:picLocks noChangeAspect="1"/>
          </p:cNvPicPr>
          <p:nvPr/>
        </p:nvPicPr>
        <p:blipFill rotWithShape="1">
          <a:blip r:embed="rId2"/>
          <a:srcRect l="16385" r="16290" b="-3"/>
          <a:stretch/>
        </p:blipFill>
        <p:spPr>
          <a:xfrm>
            <a:off x="20" y="1"/>
            <a:ext cx="6927143"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212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DC388009-C878-D618-A9D1-60E47965C126}"/>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E60EEE0C-6EEC-EB15-9841-6DF2D890EC5D}"/>
              </a:ext>
            </a:extLst>
          </p:cNvPr>
          <p:cNvSpPr>
            <a:spLocks noGrp="1"/>
          </p:cNvSpPr>
          <p:nvPr>
            <p:ph idx="1"/>
          </p:nvPr>
        </p:nvSpPr>
        <p:spPr>
          <a:xfrm>
            <a:off x="7493280" y="2160016"/>
            <a:ext cx="4133560" cy="3601212"/>
          </a:xfrm>
        </p:spPr>
        <p:txBody>
          <a:bodyPr vert="horz" lIns="91440" tIns="45720" rIns="91440" bIns="45720" rtlCol="0">
            <a:normAutofit/>
          </a:bodyPr>
          <a:lstStyle/>
          <a:p>
            <a:r>
              <a:rPr lang="tr-TR"/>
              <a:t>Çocukların, özel gereksinimi olan bireylerin ihmal ve istismardan korunması</a:t>
            </a:r>
          </a:p>
          <a:p>
            <a:endParaRPr lang="tr-TR"/>
          </a:p>
          <a:p>
            <a:r>
              <a:rPr lang="tr-TR"/>
              <a:t>Terapötik oyun</a:t>
            </a:r>
          </a:p>
        </p:txBody>
      </p:sp>
      <p:pic>
        <p:nvPicPr>
          <p:cNvPr id="5" name="Picture 4" descr="Dama oyununda zar ve iğne">
            <a:extLst>
              <a:ext uri="{FF2B5EF4-FFF2-40B4-BE49-F238E27FC236}">
                <a16:creationId xmlns:a16="http://schemas.microsoft.com/office/drawing/2014/main" xmlns="" id="{818530B0-4E56-EB19-1CD0-4E068382DD62}"/>
              </a:ext>
            </a:extLst>
          </p:cNvPr>
          <p:cNvPicPr>
            <a:picLocks noChangeAspect="1"/>
          </p:cNvPicPr>
          <p:nvPr/>
        </p:nvPicPr>
        <p:blipFill rotWithShape="1">
          <a:blip r:embed="rId2"/>
          <a:srcRect l="6036" r="26787" b="-5"/>
          <a:stretch/>
        </p:blipFill>
        <p:spPr>
          <a:xfrm>
            <a:off x="20" y="1"/>
            <a:ext cx="6927143"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084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94D097BB-5ADD-CB69-265E-2578CAE46746}"/>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DC14438E-D391-6324-38CC-FBCAFF3D2FE4}"/>
              </a:ext>
            </a:extLst>
          </p:cNvPr>
          <p:cNvSpPr>
            <a:spLocks noGrp="1"/>
          </p:cNvSpPr>
          <p:nvPr>
            <p:ph idx="1"/>
          </p:nvPr>
        </p:nvSpPr>
        <p:spPr>
          <a:xfrm>
            <a:off x="7493280" y="2160016"/>
            <a:ext cx="4133560"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Depremden etkilenen bireylerin damgalanma riskine karşı duyarlılık geliştirme</a:t>
            </a:r>
            <a:endParaRPr lang="en-US">
              <a:ea typeface="+mn-lt"/>
              <a:cs typeface="+mn-lt"/>
            </a:endParaRPr>
          </a:p>
          <a:p>
            <a:pPr marL="285750" indent="-285750">
              <a:buFont typeface="Arial,Sans-Serif" panose="020B0604020202020204" pitchFamily="34" charset="0"/>
            </a:pPr>
            <a:endParaRPr lang="tr-TR">
              <a:ea typeface="+mn-lt"/>
              <a:cs typeface="+mn-lt"/>
            </a:endParaRPr>
          </a:p>
          <a:p>
            <a:endParaRPr lang="tr-TR"/>
          </a:p>
        </p:txBody>
      </p:sp>
      <p:pic>
        <p:nvPicPr>
          <p:cNvPr id="8" name="Picture 4" descr="Belgedeki grafik ve bir kalem">
            <a:extLst>
              <a:ext uri="{FF2B5EF4-FFF2-40B4-BE49-F238E27FC236}">
                <a16:creationId xmlns:a16="http://schemas.microsoft.com/office/drawing/2014/main" xmlns="" id="{33C97DE6-8914-2ED4-E9A0-718E3EB5B40C}"/>
              </a:ext>
            </a:extLst>
          </p:cNvPr>
          <p:cNvPicPr>
            <a:picLocks noChangeAspect="1"/>
          </p:cNvPicPr>
          <p:nvPr/>
        </p:nvPicPr>
        <p:blipFill rotWithShape="1">
          <a:blip r:embed="rId2"/>
          <a:srcRect l="23364" r="9312" b="-3"/>
          <a:stretch/>
        </p:blipFill>
        <p:spPr>
          <a:xfrm>
            <a:off x="20" y="1"/>
            <a:ext cx="6927143" cy="6857999"/>
          </a:xfrm>
          <a:prstGeom prst="rect">
            <a:avLst/>
          </a:prstGeom>
        </p:spPr>
      </p:pic>
      <p:cxnSp>
        <p:nvCxnSpPr>
          <p:cNvPr id="10"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81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27696D1-8E77-0969-78F4-D824A75E292B}"/>
              </a:ext>
            </a:extLst>
          </p:cNvPr>
          <p:cNvSpPr>
            <a:spLocks noGrp="1"/>
          </p:cNvSpPr>
          <p:nvPr>
            <p:ph type="title"/>
          </p:nvPr>
        </p:nvSpPr>
        <p:spPr/>
        <p:txBody>
          <a:bodyPr>
            <a:normAutofit fontScale="90000"/>
          </a:bodyPr>
          <a:lstStyle/>
          <a:p>
            <a:r>
              <a:rPr lang="tr-TR"/>
              <a:t>Afetin büyüklüğüne etki eden faktörler</a:t>
            </a:r>
          </a:p>
        </p:txBody>
      </p:sp>
      <p:sp>
        <p:nvSpPr>
          <p:cNvPr id="3" name="İçerik Yer Tutucusu 2">
            <a:extLst>
              <a:ext uri="{FF2B5EF4-FFF2-40B4-BE49-F238E27FC236}">
                <a16:creationId xmlns:a16="http://schemas.microsoft.com/office/drawing/2014/main" xmlns="" id="{C6C64CDA-4836-9C13-D95B-42CE6CA4A1AE}"/>
              </a:ext>
            </a:extLst>
          </p:cNvPr>
          <p:cNvSpPr>
            <a:spLocks noGrp="1"/>
          </p:cNvSpPr>
          <p:nvPr>
            <p:ph idx="1"/>
          </p:nvPr>
        </p:nvSpPr>
        <p:spPr/>
        <p:txBody>
          <a:bodyPr vert="horz" lIns="91440" tIns="45720" rIns="91440" bIns="45720" rtlCol="0" anchor="t">
            <a:normAutofit fontScale="85000" lnSpcReduction="10000"/>
          </a:bodyPr>
          <a:lstStyle/>
          <a:p>
            <a:r>
              <a:rPr lang="tr-TR"/>
              <a:t>Meydana gelen olayın şiddeti, büyüklüğü ya da yıkıcı etkisi</a:t>
            </a:r>
          </a:p>
          <a:p>
            <a:r>
              <a:rPr lang="tr-TR"/>
              <a:t>İnsanların yaşam alanları arasındaki mesafesi,</a:t>
            </a:r>
          </a:p>
          <a:p>
            <a:r>
              <a:rPr lang="tr-TR"/>
              <a:t>Toplumun gelişmişlik düzeyi,</a:t>
            </a:r>
          </a:p>
          <a:p>
            <a:r>
              <a:rPr lang="tr-TR"/>
              <a:t>Toplum nüfus artış hızı,</a:t>
            </a:r>
          </a:p>
          <a:p>
            <a:r>
              <a:rPr lang="tr-TR"/>
              <a:t>Afet geçmişi olan ya da etkilenmesi muhtemel bölgelerde hızlı ve denetimsiz sanayileşme,</a:t>
            </a:r>
          </a:p>
          <a:p>
            <a:r>
              <a:rPr lang="tr-TR"/>
              <a:t>Çevrenin tahrip edilmesi ya da yanlış kullanımı,</a:t>
            </a:r>
          </a:p>
          <a:p>
            <a:r>
              <a:rPr lang="tr-TR"/>
              <a:t>Halkın afetler hakkında bilgi düzeyi ya da eğitim almaları,</a:t>
            </a:r>
          </a:p>
          <a:p>
            <a:r>
              <a:rPr lang="tr-TR"/>
              <a:t>Halkın afetlere karşı önceden hazırlıklı olması</a:t>
            </a:r>
          </a:p>
          <a:p>
            <a:pPr marL="0" indent="0">
              <a:buNone/>
            </a:pPr>
            <a:endParaRPr lang="tr-TR"/>
          </a:p>
          <a:p>
            <a:endParaRPr lang="tr-TR"/>
          </a:p>
        </p:txBody>
      </p:sp>
    </p:spTree>
    <p:extLst>
      <p:ext uri="{BB962C8B-B14F-4D97-AF65-F5344CB8AC3E}">
        <p14:creationId xmlns:p14="http://schemas.microsoft.com/office/powerpoint/2010/main" val="3941307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1C0E0954-35B1-7C52-4DB5-7F5DE1556FE2}"/>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8DE5F941-FE15-9668-F7AD-3F051C1AD403}"/>
              </a:ext>
            </a:extLst>
          </p:cNvPr>
          <p:cNvSpPr>
            <a:spLocks noGrp="1"/>
          </p:cNvSpPr>
          <p:nvPr>
            <p:ph idx="1"/>
          </p:nvPr>
        </p:nvSpPr>
        <p:spPr>
          <a:xfrm>
            <a:off x="5224243" y="2160016"/>
            <a:ext cx="6400999"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Kaynakların planlı ve ekonomik kullanımı</a:t>
            </a:r>
            <a:endParaRPr lang="en-US">
              <a:ea typeface="+mn-lt"/>
              <a:cs typeface="+mn-lt"/>
            </a:endParaRPr>
          </a:p>
          <a:p>
            <a:endParaRPr lang="tr-TR"/>
          </a:p>
        </p:txBody>
      </p:sp>
      <p:pic>
        <p:nvPicPr>
          <p:cNvPr id="5" name="Picture 4" descr="Hesap makinesi, kalem, pusula, para ve üzerinde grafik yazılı kağıt">
            <a:extLst>
              <a:ext uri="{FF2B5EF4-FFF2-40B4-BE49-F238E27FC236}">
                <a16:creationId xmlns:a16="http://schemas.microsoft.com/office/drawing/2014/main" xmlns="" id="{99ED9D6D-216D-F67B-B77C-553A02D3BBF7}"/>
              </a:ext>
            </a:extLst>
          </p:cNvPr>
          <p:cNvPicPr>
            <a:picLocks noChangeAspect="1"/>
          </p:cNvPicPr>
          <p:nvPr/>
        </p:nvPicPr>
        <p:blipFill rotWithShape="1">
          <a:blip r:embed="rId2"/>
          <a:srcRect l="30158" r="28861" b="8"/>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136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02E3DEA5-C2EF-0006-2F7C-90A88A14D27D}"/>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87C71026-6DFD-7335-76AD-D7F927291B4B}"/>
              </a:ext>
            </a:extLst>
          </p:cNvPr>
          <p:cNvSpPr>
            <a:spLocks noGrp="1"/>
          </p:cNvSpPr>
          <p:nvPr>
            <p:ph idx="1"/>
          </p:nvPr>
        </p:nvSpPr>
        <p:spPr>
          <a:xfrm>
            <a:off x="5224243" y="2160016"/>
            <a:ext cx="6400999"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Depremzedelerin sosyal haklarına ilişkin  savunuculuk rolü</a:t>
            </a:r>
            <a:endParaRPr lang="en-US">
              <a:ea typeface="+mn-lt"/>
              <a:cs typeface="+mn-lt"/>
            </a:endParaRPr>
          </a:p>
          <a:p>
            <a:endParaRPr lang="tr-TR"/>
          </a:p>
        </p:txBody>
      </p:sp>
      <p:pic>
        <p:nvPicPr>
          <p:cNvPr id="5" name="Picture 4" descr="Kalabalığın içinde tek biri">
            <a:extLst>
              <a:ext uri="{FF2B5EF4-FFF2-40B4-BE49-F238E27FC236}">
                <a16:creationId xmlns:a16="http://schemas.microsoft.com/office/drawing/2014/main" xmlns="" id="{A3CAD13F-0CA8-FCC5-AAC2-942131D90859}"/>
              </a:ext>
            </a:extLst>
          </p:cNvPr>
          <p:cNvPicPr>
            <a:picLocks noChangeAspect="1"/>
          </p:cNvPicPr>
          <p:nvPr/>
        </p:nvPicPr>
        <p:blipFill rotWithShape="1">
          <a:blip r:embed="rId2"/>
          <a:srcRect l="28172" r="20897" b="4"/>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751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70EBDB1D-17AA-8140-B216-35CBA8C9E41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40" name="Freeform 34">
              <a:extLst>
                <a:ext uri="{FF2B5EF4-FFF2-40B4-BE49-F238E27FC236}">
                  <a16:creationId xmlns:a16="http://schemas.microsoft.com/office/drawing/2014/main" xmlns="" id="{98E3FFBE-BCB2-4744-8CA3-BC11F11AD4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36">
              <a:extLst>
                <a:ext uri="{FF2B5EF4-FFF2-40B4-BE49-F238E27FC236}">
                  <a16:creationId xmlns:a16="http://schemas.microsoft.com/office/drawing/2014/main" xmlns="" id="{BBD5B432-1551-644A-B937-54EFF42011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38">
              <a:extLst>
                <a:ext uri="{FF2B5EF4-FFF2-40B4-BE49-F238E27FC236}">
                  <a16:creationId xmlns:a16="http://schemas.microsoft.com/office/drawing/2014/main" xmlns="" id="{BDCFB512-5A0E-0143-B5B7-6A965E100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50">
              <a:extLst>
                <a:ext uri="{FF2B5EF4-FFF2-40B4-BE49-F238E27FC236}">
                  <a16:creationId xmlns:a16="http://schemas.microsoft.com/office/drawing/2014/main" xmlns="" id="{EEDAA716-EDDF-5941-A55E-C12C893A39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6966BFA4-5C3C-2AFD-8F42-6FC7FA839730}"/>
              </a:ext>
            </a:extLst>
          </p:cNvPr>
          <p:cNvSpPr>
            <a:spLocks noGrp="1"/>
          </p:cNvSpPr>
          <p:nvPr>
            <p:ph type="title"/>
          </p:nvPr>
        </p:nvSpPr>
        <p:spPr>
          <a:xfrm>
            <a:off x="7493280" y="770890"/>
            <a:ext cx="4133560"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2E72F548-96C5-2650-C237-964F9A1FC8FB}"/>
              </a:ext>
            </a:extLst>
          </p:cNvPr>
          <p:cNvSpPr>
            <a:spLocks noGrp="1"/>
          </p:cNvSpPr>
          <p:nvPr>
            <p:ph idx="1"/>
          </p:nvPr>
        </p:nvSpPr>
        <p:spPr>
          <a:xfrm>
            <a:off x="7493280" y="2160016"/>
            <a:ext cx="4133560" cy="3601212"/>
          </a:xfrm>
        </p:spPr>
        <p:txBody>
          <a:bodyPr vert="horz" lIns="91440" tIns="45720" rIns="91440" bIns="45720" rtlCol="0" anchor="t">
            <a:normAutofit/>
          </a:bodyPr>
          <a:lstStyle/>
          <a:p>
            <a:pPr marL="285750" indent="-285750">
              <a:buFont typeface="Arial,Sans-Serif" panose="020B0604020202020204" pitchFamily="34" charset="0"/>
            </a:pPr>
            <a:r>
              <a:rPr lang="tr-TR">
                <a:ea typeface="+mn-lt"/>
                <a:cs typeface="+mn-lt"/>
              </a:rPr>
              <a:t>Güvenli yaşam alanları oluşturma (sanitasyon, bulaşıcı hastalık riski, kemirgenler, kazalar, mahremiyet)</a:t>
            </a:r>
            <a:endParaRPr lang="tr-TR"/>
          </a:p>
          <a:p>
            <a:pPr marL="285750" indent="-285750">
              <a:buFont typeface="Arial,Sans-Serif" panose="020B0604020202020204" pitchFamily="34" charset="0"/>
            </a:pPr>
            <a:endParaRPr lang="tr-TR"/>
          </a:p>
        </p:txBody>
      </p:sp>
      <p:pic>
        <p:nvPicPr>
          <p:cNvPr id="33" name="Picture 32" descr="3B kutu iskeletleri">
            <a:extLst>
              <a:ext uri="{FF2B5EF4-FFF2-40B4-BE49-F238E27FC236}">
                <a16:creationId xmlns:a16="http://schemas.microsoft.com/office/drawing/2014/main" xmlns="" id="{0CA8F33F-662D-9D61-51D4-9AF329AF2FBC}"/>
              </a:ext>
            </a:extLst>
          </p:cNvPr>
          <p:cNvPicPr>
            <a:picLocks noChangeAspect="1"/>
          </p:cNvPicPr>
          <p:nvPr/>
        </p:nvPicPr>
        <p:blipFill rotWithShape="1">
          <a:blip r:embed="rId2"/>
          <a:srcRect l="19411" r="13264" b="-3"/>
          <a:stretch/>
        </p:blipFill>
        <p:spPr>
          <a:xfrm>
            <a:off x="20" y="1"/>
            <a:ext cx="6927143" cy="6857999"/>
          </a:xfrm>
          <a:prstGeom prst="rect">
            <a:avLst/>
          </a:prstGeom>
        </p:spPr>
      </p:pic>
      <p:cxnSp>
        <p:nvCxnSpPr>
          <p:cNvPr id="45" name="Straight Connector 44">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493279" y="6087110"/>
            <a:ext cx="413356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092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B0232C48-093D-99D8-936D-EE6E4E5ECD1C}"/>
              </a:ext>
            </a:extLst>
          </p:cNvPr>
          <p:cNvSpPr>
            <a:spLocks noGrp="1"/>
          </p:cNvSpPr>
          <p:nvPr>
            <p:ph type="title"/>
          </p:nvPr>
        </p:nvSpPr>
        <p:spPr>
          <a:xfrm>
            <a:off x="565150" y="770890"/>
            <a:ext cx="5018677"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D18BDF60-9582-911C-AADC-366673F82A3F}"/>
              </a:ext>
            </a:extLst>
          </p:cNvPr>
          <p:cNvSpPr>
            <a:spLocks noGrp="1"/>
          </p:cNvSpPr>
          <p:nvPr>
            <p:ph idx="1"/>
          </p:nvPr>
        </p:nvSpPr>
        <p:spPr>
          <a:xfrm>
            <a:off x="565150" y="2160016"/>
            <a:ext cx="5018677" cy="3601212"/>
          </a:xfrm>
        </p:spPr>
        <p:txBody>
          <a:bodyPr vert="horz" lIns="91440" tIns="45720" rIns="91440" bIns="45720" rtlCol="0" anchor="t">
            <a:normAutofit/>
          </a:bodyPr>
          <a:lstStyle/>
          <a:p>
            <a:pPr marL="342900" indent="-342900"/>
            <a:r>
              <a:rPr lang="tr-TR">
                <a:ea typeface="+mn-lt"/>
                <a:cs typeface="+mn-lt"/>
              </a:rPr>
              <a:t> </a:t>
            </a:r>
            <a:r>
              <a:rPr lang="tr-TR" err="1">
                <a:ea typeface="+mn-lt"/>
                <a:cs typeface="+mn-lt"/>
              </a:rPr>
              <a:t>Multidisilipliner</a:t>
            </a:r>
            <a:r>
              <a:rPr lang="tr-TR">
                <a:ea typeface="+mn-lt"/>
                <a:cs typeface="+mn-lt"/>
              </a:rPr>
              <a:t> yaklaşımla gelecekteki afetlere hazırlık stratejilerinin geliştirilmesi</a:t>
            </a:r>
          </a:p>
          <a:p>
            <a:pPr marL="342900" indent="-342900"/>
            <a:endParaRPr lang="tr-TR"/>
          </a:p>
          <a:p>
            <a:pPr marL="0" indent="0">
              <a:buNone/>
            </a:pPr>
            <a:endParaRPr lang="tr-TR"/>
          </a:p>
          <a:p>
            <a:pPr marL="285750" indent="-285750">
              <a:buFont typeface="Arial,Sans-Serif" panose="020B0604020202020204" pitchFamily="34" charset="0"/>
            </a:pPr>
            <a:endParaRPr lang="tr-TR"/>
          </a:p>
        </p:txBody>
      </p:sp>
      <p:cxnSp>
        <p:nvCxnSpPr>
          <p:cNvPr id="24" name="Straight Connector 23">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1867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BFD251E3-961F-2440-B872-1D26671822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4" y="0"/>
            <a:ext cx="1901687" cy="6858000"/>
            <a:chOff x="10290314" y="0"/>
            <a:chExt cx="1901687" cy="6858000"/>
          </a:xfrm>
        </p:grpSpPr>
        <p:sp>
          <p:nvSpPr>
            <p:cNvPr id="27" name="Freeform 21">
              <a:extLst>
                <a:ext uri="{FF2B5EF4-FFF2-40B4-BE49-F238E27FC236}">
                  <a16:creationId xmlns:a16="http://schemas.microsoft.com/office/drawing/2014/main" xmlns="" id="{5558ED88-23E3-3941-8644-676CD732E7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2">
              <a:extLst>
                <a:ext uri="{FF2B5EF4-FFF2-40B4-BE49-F238E27FC236}">
                  <a16:creationId xmlns:a16="http://schemas.microsoft.com/office/drawing/2014/main" xmlns="" id="{24B1447F-72DA-384E-9D7D-C33A13EF43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3">
              <a:extLst>
                <a:ext uri="{FF2B5EF4-FFF2-40B4-BE49-F238E27FC236}">
                  <a16:creationId xmlns:a16="http://schemas.microsoft.com/office/drawing/2014/main" xmlns="" id="{86089DDC-F160-E24D-A726-0082953C09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4">
              <a:extLst>
                <a:ext uri="{FF2B5EF4-FFF2-40B4-BE49-F238E27FC236}">
                  <a16:creationId xmlns:a16="http://schemas.microsoft.com/office/drawing/2014/main" xmlns="" id="{1A211FA8-50B3-3C4E-A234-1580EA200A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5">
              <a:extLst>
                <a:ext uri="{FF2B5EF4-FFF2-40B4-BE49-F238E27FC236}">
                  <a16:creationId xmlns:a16="http://schemas.microsoft.com/office/drawing/2014/main" xmlns="" id="{6A73788D-F322-0047-BF9E-A8E69D8454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6">
              <a:extLst>
                <a:ext uri="{FF2B5EF4-FFF2-40B4-BE49-F238E27FC236}">
                  <a16:creationId xmlns:a16="http://schemas.microsoft.com/office/drawing/2014/main" xmlns="" id="{7E90A8A1-A164-EA41-86BB-1668931793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xmlns="" id="{6894343D-4C51-384E-BEC6-1517A940C0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4"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Devre kartının yakından görünümü">
            <a:extLst>
              <a:ext uri="{FF2B5EF4-FFF2-40B4-BE49-F238E27FC236}">
                <a16:creationId xmlns:a16="http://schemas.microsoft.com/office/drawing/2014/main" xmlns="" id="{35713436-2C1E-8C30-9F18-F108E8A8932B}"/>
              </a:ext>
            </a:extLst>
          </p:cNvPr>
          <p:cNvPicPr>
            <a:picLocks noChangeAspect="1"/>
          </p:cNvPicPr>
          <p:nvPr/>
        </p:nvPicPr>
        <p:blipFill rotWithShape="1">
          <a:blip r:embed="rId2"/>
          <a:srcRect l="6509" r="26743" b="2"/>
          <a:stretch/>
        </p:blipFill>
        <p:spPr>
          <a:xfrm>
            <a:off x="6230213" y="768334"/>
            <a:ext cx="5318776" cy="5318776"/>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2407399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EE3E5AB-0A40-C9EE-718A-9FBAFDB00F63}"/>
              </a:ext>
            </a:extLst>
          </p:cNvPr>
          <p:cNvSpPr>
            <a:spLocks noGrp="1"/>
          </p:cNvSpPr>
          <p:nvPr>
            <p:ph type="title"/>
          </p:nvPr>
        </p:nvSpPr>
        <p:spPr/>
        <p:txBody>
          <a:bodyPr/>
          <a:lstStyle/>
          <a:p>
            <a:endParaRPr lang="tr-TR"/>
          </a:p>
        </p:txBody>
      </p:sp>
      <p:pic>
        <p:nvPicPr>
          <p:cNvPr id="4" name="Resim 4" descr="metin içeren bir resim&#10;&#10;Açıklama otomatik olarak oluşturuldu">
            <a:extLst>
              <a:ext uri="{FF2B5EF4-FFF2-40B4-BE49-F238E27FC236}">
                <a16:creationId xmlns:a16="http://schemas.microsoft.com/office/drawing/2014/main" xmlns="" id="{5C48ECA5-ACB0-C468-02CD-2FC240B2C1C1}"/>
              </a:ext>
            </a:extLst>
          </p:cNvPr>
          <p:cNvPicPr>
            <a:picLocks noGrp="1" noChangeAspect="1"/>
          </p:cNvPicPr>
          <p:nvPr>
            <p:ph idx="1"/>
          </p:nvPr>
        </p:nvPicPr>
        <p:blipFill rotWithShape="1">
          <a:blip r:embed="rId2"/>
          <a:srcRect l="6951" t="10995" r="7175" b="11256"/>
          <a:stretch/>
        </p:blipFill>
        <p:spPr>
          <a:xfrm>
            <a:off x="46419" y="-1520"/>
            <a:ext cx="12142848" cy="6863349"/>
          </a:xfrm>
        </p:spPr>
      </p:pic>
    </p:spTree>
    <p:extLst>
      <p:ext uri="{BB962C8B-B14F-4D97-AF65-F5344CB8AC3E}">
        <p14:creationId xmlns:p14="http://schemas.microsoft.com/office/powerpoint/2010/main" val="1572198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1722530D-AD5B-BB27-EA09-11F1CFC804A2}"/>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47C656A2-F575-88F4-8138-35C61F0D9E31}"/>
              </a:ext>
            </a:extLst>
          </p:cNvPr>
          <p:cNvSpPr>
            <a:spLocks noGrp="1"/>
          </p:cNvSpPr>
          <p:nvPr>
            <p:ph idx="1"/>
          </p:nvPr>
        </p:nvSpPr>
        <p:spPr>
          <a:xfrm>
            <a:off x="5224243" y="2160016"/>
            <a:ext cx="6400999"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Sağlık profesyonelleri başta olmak üzere tüm üniversite öğrencilerine zorunlu afet hazırlık dersinin ulusal yüksek öğrenim müfredatına eklenmesi</a:t>
            </a:r>
            <a:endParaRPr lang="en-US">
              <a:ea typeface="+mn-lt"/>
              <a:cs typeface="+mn-lt"/>
            </a:endParaRPr>
          </a:p>
          <a:p>
            <a:endParaRPr lang="tr-TR"/>
          </a:p>
        </p:txBody>
      </p:sp>
      <p:pic>
        <p:nvPicPr>
          <p:cNvPr id="5" name="Picture 4" descr="Mikroskobun yakından görünümü">
            <a:extLst>
              <a:ext uri="{FF2B5EF4-FFF2-40B4-BE49-F238E27FC236}">
                <a16:creationId xmlns:a16="http://schemas.microsoft.com/office/drawing/2014/main" xmlns="" id="{C60E524C-2C5F-5734-37F1-A9AC6FE53A45}"/>
              </a:ext>
            </a:extLst>
          </p:cNvPr>
          <p:cNvPicPr>
            <a:picLocks noChangeAspect="1"/>
          </p:cNvPicPr>
          <p:nvPr/>
        </p:nvPicPr>
        <p:blipFill rotWithShape="1">
          <a:blip r:embed="rId2"/>
          <a:srcRect l="24440" r="30296" b="-3"/>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499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7A00BDF4-7643-A942-A588-F24E4E09AA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12" name="Freeform 32">
              <a:extLst>
                <a:ext uri="{FF2B5EF4-FFF2-40B4-BE49-F238E27FC236}">
                  <a16:creationId xmlns:a16="http://schemas.microsoft.com/office/drawing/2014/main" xmlns="" id="{90B25A21-16B9-8D47-928B-2367A0B8C0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34">
              <a:extLst>
                <a:ext uri="{FF2B5EF4-FFF2-40B4-BE49-F238E27FC236}">
                  <a16:creationId xmlns:a16="http://schemas.microsoft.com/office/drawing/2014/main" xmlns="" id="{E5E64190-3AC0-0A48-9917-5FAE935A85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7">
              <a:extLst>
                <a:ext uri="{FF2B5EF4-FFF2-40B4-BE49-F238E27FC236}">
                  <a16:creationId xmlns:a16="http://schemas.microsoft.com/office/drawing/2014/main" xmlns="" id="{AE71CDB8-B430-F14E-99C8-E6AAB8E21CF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DCA37B0A-FCCC-7642-B70D-56AD50049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1ADC52C2-DE6A-97B6-8120-E11D2580A785}"/>
              </a:ext>
            </a:extLst>
          </p:cNvPr>
          <p:cNvSpPr>
            <a:spLocks noGrp="1"/>
          </p:cNvSpPr>
          <p:nvPr>
            <p:ph type="title"/>
          </p:nvPr>
        </p:nvSpPr>
        <p:spPr>
          <a:xfrm>
            <a:off x="5224243" y="770890"/>
            <a:ext cx="6400999" cy="1268984"/>
          </a:xfrm>
        </p:spPr>
        <p:txBody>
          <a:bodyPr>
            <a:normAutofit/>
          </a:bodyPr>
          <a:lstStyle/>
          <a:p>
            <a:endParaRPr lang="tr-TR"/>
          </a:p>
        </p:txBody>
      </p:sp>
      <p:sp>
        <p:nvSpPr>
          <p:cNvPr id="3" name="İçerik Yer Tutucusu 2">
            <a:extLst>
              <a:ext uri="{FF2B5EF4-FFF2-40B4-BE49-F238E27FC236}">
                <a16:creationId xmlns:a16="http://schemas.microsoft.com/office/drawing/2014/main" xmlns="" id="{7F0F7BA7-29D1-9E97-9833-1B1FB0939066}"/>
              </a:ext>
            </a:extLst>
          </p:cNvPr>
          <p:cNvSpPr>
            <a:spLocks noGrp="1"/>
          </p:cNvSpPr>
          <p:nvPr>
            <p:ph idx="1"/>
          </p:nvPr>
        </p:nvSpPr>
        <p:spPr>
          <a:xfrm>
            <a:off x="5224243" y="2160016"/>
            <a:ext cx="6400999" cy="3601212"/>
          </a:xfrm>
        </p:spPr>
        <p:txBody>
          <a:bodyPr vert="horz" lIns="91440" tIns="45720" rIns="91440" bIns="45720" rtlCol="0">
            <a:normAutofit/>
          </a:bodyPr>
          <a:lstStyle/>
          <a:p>
            <a:pPr marL="285750" indent="-285750">
              <a:buFont typeface="Arial,Sans-Serif" panose="020B0604020202020204" pitchFamily="34" charset="0"/>
            </a:pPr>
            <a:r>
              <a:rPr lang="tr-TR">
                <a:ea typeface="+mn-lt"/>
                <a:cs typeface="+mn-lt"/>
              </a:rPr>
              <a:t>Ulusal ortak kullanılacak veri toplama, kayıt, izlem platformlarının oluşturulması</a:t>
            </a:r>
            <a:endParaRPr lang="en-US">
              <a:ea typeface="+mn-lt"/>
              <a:cs typeface="+mn-lt"/>
            </a:endParaRPr>
          </a:p>
          <a:p>
            <a:pPr marL="285750" indent="-285750">
              <a:buFont typeface="Arial,Sans-Serif" panose="020B0604020202020204" pitchFamily="34" charset="0"/>
            </a:pPr>
            <a:endParaRPr lang="tr-TR"/>
          </a:p>
          <a:p>
            <a:pPr marL="285750" indent="-285750">
              <a:buFont typeface="Arial,Sans-Serif" panose="020B0604020202020204" pitchFamily="34" charset="0"/>
            </a:pPr>
            <a:r>
              <a:rPr lang="tr-TR"/>
              <a:t>Bilimsel araştırmalar ile bilgi üretimine ve afet yönetimine katkı sağlanması</a:t>
            </a:r>
          </a:p>
          <a:p>
            <a:endParaRPr lang="tr-TR"/>
          </a:p>
        </p:txBody>
      </p:sp>
      <p:pic>
        <p:nvPicPr>
          <p:cNvPr id="5" name="Picture 4" descr="Performans düşüşünü gösteren büyüteç">
            <a:extLst>
              <a:ext uri="{FF2B5EF4-FFF2-40B4-BE49-F238E27FC236}">
                <a16:creationId xmlns:a16="http://schemas.microsoft.com/office/drawing/2014/main" xmlns="" id="{9D5B7167-75C9-C627-A94C-CA02F44C3DB8}"/>
              </a:ext>
            </a:extLst>
          </p:cNvPr>
          <p:cNvPicPr>
            <a:picLocks noChangeAspect="1"/>
          </p:cNvPicPr>
          <p:nvPr/>
        </p:nvPicPr>
        <p:blipFill rotWithShape="1">
          <a:blip r:embed="rId2"/>
          <a:srcRect l="29338" r="25398" b="-3"/>
          <a:stretch/>
        </p:blipFill>
        <p:spPr>
          <a:xfrm>
            <a:off x="20" y="1"/>
            <a:ext cx="4657325" cy="6857999"/>
          </a:xfrm>
          <a:prstGeom prst="rect">
            <a:avLst/>
          </a:prstGeom>
        </p:spPr>
      </p:pic>
      <p:cxnSp>
        <p:nvCxnSpPr>
          <p:cNvPr id="17" name="Straight Connector 16">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24243"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861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019DBFF-972D-B59E-7189-B12A659E5654}"/>
              </a:ext>
            </a:extLst>
          </p:cNvPr>
          <p:cNvSpPr>
            <a:spLocks noGrp="1"/>
          </p:cNvSpPr>
          <p:nvPr>
            <p:ph type="title"/>
          </p:nvPr>
        </p:nvSpPr>
        <p:spPr/>
        <p:txBody>
          <a:bodyPr/>
          <a:lstStyle/>
          <a:p>
            <a:endParaRPr lang="tr-TR"/>
          </a:p>
        </p:txBody>
      </p:sp>
      <p:pic>
        <p:nvPicPr>
          <p:cNvPr id="4" name="Resim 4" descr="masa içeren bir resim&#10;&#10;Açıklama otomatik olarak oluşturuldu">
            <a:extLst>
              <a:ext uri="{FF2B5EF4-FFF2-40B4-BE49-F238E27FC236}">
                <a16:creationId xmlns:a16="http://schemas.microsoft.com/office/drawing/2014/main" xmlns="" id="{7FB91140-AF46-846A-F389-5B111A224BE9}"/>
              </a:ext>
            </a:extLst>
          </p:cNvPr>
          <p:cNvPicPr>
            <a:picLocks noGrp="1" noChangeAspect="1"/>
          </p:cNvPicPr>
          <p:nvPr>
            <p:ph idx="1"/>
          </p:nvPr>
        </p:nvPicPr>
        <p:blipFill rotWithShape="1">
          <a:blip r:embed="rId2"/>
          <a:srcRect l="13229" t="16000" r="14574" b="12800"/>
          <a:stretch/>
        </p:blipFill>
        <p:spPr>
          <a:xfrm>
            <a:off x="835456" y="589218"/>
            <a:ext cx="10418528" cy="5669572"/>
          </a:xfrm>
        </p:spPr>
      </p:pic>
      <p:sp>
        <p:nvSpPr>
          <p:cNvPr id="5" name="Dikdörtgen: Köşeleri Yuvarlatılmış 4">
            <a:extLst>
              <a:ext uri="{FF2B5EF4-FFF2-40B4-BE49-F238E27FC236}">
                <a16:creationId xmlns:a16="http://schemas.microsoft.com/office/drawing/2014/main" xmlns="" id="{75BF2D0B-8882-8906-D186-34D26AB6FF1A}"/>
              </a:ext>
            </a:extLst>
          </p:cNvPr>
          <p:cNvSpPr/>
          <p:nvPr/>
        </p:nvSpPr>
        <p:spPr>
          <a:xfrm>
            <a:off x="765514" y="4260491"/>
            <a:ext cx="3968150" cy="2156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2265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DC726E5-BF61-A7CE-2852-148715D37B35}"/>
              </a:ext>
            </a:extLst>
          </p:cNvPr>
          <p:cNvSpPr>
            <a:spLocks noGrp="1"/>
          </p:cNvSpPr>
          <p:nvPr>
            <p:ph type="title"/>
          </p:nvPr>
        </p:nvSpPr>
        <p:spPr/>
        <p:txBody>
          <a:bodyPr/>
          <a:lstStyle/>
          <a:p>
            <a:r>
              <a:rPr lang="tr-TR"/>
              <a:t>Sonuç olarak</a:t>
            </a:r>
          </a:p>
        </p:txBody>
      </p:sp>
      <p:sp>
        <p:nvSpPr>
          <p:cNvPr id="3" name="İçerik Yer Tutucusu 2">
            <a:extLst>
              <a:ext uri="{FF2B5EF4-FFF2-40B4-BE49-F238E27FC236}">
                <a16:creationId xmlns:a16="http://schemas.microsoft.com/office/drawing/2014/main" xmlns="" id="{DB31B89E-512C-6107-C2D9-F0103525FF71}"/>
              </a:ext>
            </a:extLst>
          </p:cNvPr>
          <p:cNvSpPr>
            <a:spLocks noGrp="1"/>
          </p:cNvSpPr>
          <p:nvPr>
            <p:ph idx="1"/>
          </p:nvPr>
        </p:nvSpPr>
        <p:spPr/>
        <p:txBody>
          <a:bodyPr vert="horz" lIns="91440" tIns="45720" rIns="91440" bIns="45720" rtlCol="0" anchor="t">
            <a:normAutofit/>
          </a:bodyPr>
          <a:lstStyle/>
          <a:p>
            <a:endParaRPr lang="tr-TR">
              <a:ea typeface="+mn-lt"/>
              <a:cs typeface="+mn-lt"/>
            </a:endParaRPr>
          </a:p>
          <a:p>
            <a:r>
              <a:rPr lang="tr-TR">
                <a:ea typeface="+mn-lt"/>
                <a:cs typeface="+mn-lt"/>
              </a:rPr>
              <a:t>Afetin etkilerini azaltabilmek için hemşireler önemli bir güçtür.</a:t>
            </a:r>
          </a:p>
          <a:p>
            <a:endParaRPr lang="tr-TR"/>
          </a:p>
          <a:p>
            <a:r>
              <a:rPr lang="tr-TR"/>
              <a:t>Bu gücü ortaya koyabilecek çalışmalar örgütsel planlamalar aracılığıyla sürdürülmelidir.</a:t>
            </a:r>
          </a:p>
        </p:txBody>
      </p:sp>
    </p:spTree>
    <p:extLst>
      <p:ext uri="{BB962C8B-B14F-4D97-AF65-F5344CB8AC3E}">
        <p14:creationId xmlns:p14="http://schemas.microsoft.com/office/powerpoint/2010/main" val="2356925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Group 52">
            <a:extLst>
              <a:ext uri="{FF2B5EF4-FFF2-40B4-BE49-F238E27FC236}">
                <a16:creationId xmlns:a16="http://schemas.microsoft.com/office/drawing/2014/main" xmlns="" id="{EB46B8FB-F6A2-5F47-A6CD-A7E17E6927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1388" y="0"/>
            <a:ext cx="5990612" cy="6858001"/>
            <a:chOff x="6201388" y="0"/>
            <a:chExt cx="5990612" cy="6858001"/>
          </a:xfrm>
        </p:grpSpPr>
        <p:sp>
          <p:nvSpPr>
            <p:cNvPr id="54" name="Oval 53">
              <a:extLst>
                <a:ext uri="{FF2B5EF4-FFF2-40B4-BE49-F238E27FC236}">
                  <a16:creationId xmlns:a16="http://schemas.microsoft.com/office/drawing/2014/main" xmlns="" id="{419BDE93-3EC2-4E4D-BC0B-417378F49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46">
              <a:extLst>
                <a:ext uri="{FF2B5EF4-FFF2-40B4-BE49-F238E27FC236}">
                  <a16:creationId xmlns:a16="http://schemas.microsoft.com/office/drawing/2014/main" xmlns="" id="{FE21F82F-1EE5-8240-97F8-387DF0253F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48">
              <a:extLst>
                <a:ext uri="{FF2B5EF4-FFF2-40B4-BE49-F238E27FC236}">
                  <a16:creationId xmlns:a16="http://schemas.microsoft.com/office/drawing/2014/main" xmlns="" id="{AE1903E3-6B5F-6B4C-9A1F-62628A050A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Oval 56">
              <a:extLst>
                <a:ext uri="{FF2B5EF4-FFF2-40B4-BE49-F238E27FC236}">
                  <a16:creationId xmlns:a16="http://schemas.microsoft.com/office/drawing/2014/main" xmlns="" id="{F7C55863-3B37-0743-B001-1A970033FB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xmlns="" id="{932B4C24-3A58-924C-B79A-D961EF7C2C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21EF52E0-D2CF-544F-93A6-4D7B45A048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63">
              <a:extLst>
                <a:ext uri="{FF2B5EF4-FFF2-40B4-BE49-F238E27FC236}">
                  <a16:creationId xmlns:a16="http://schemas.microsoft.com/office/drawing/2014/main" xmlns="" id="{6966CFE5-1C8C-2E4F-9B2D-A8438F5A5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4">
              <a:extLst>
                <a:ext uri="{FF2B5EF4-FFF2-40B4-BE49-F238E27FC236}">
                  <a16:creationId xmlns:a16="http://schemas.microsoft.com/office/drawing/2014/main" xmlns="" id="{9FD29EF3-A5B2-554A-A307-6BE1BCE8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Oval 61">
              <a:extLst>
                <a:ext uri="{FF2B5EF4-FFF2-40B4-BE49-F238E27FC236}">
                  <a16:creationId xmlns:a16="http://schemas.microsoft.com/office/drawing/2014/main" xmlns="" id="{AC1ECAD8-0CF2-934D-AA1E-C108208CDE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xmlns="" id="{DB14DED1-3A58-8C4D-902E-2A9F34043F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xmlns="" id="{65D65157-5719-0341-A807-A8956595FB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xmlns="" id="{A7F23F74-B777-2A4C-8EF9-E798880D5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70">
              <a:extLst>
                <a:ext uri="{FF2B5EF4-FFF2-40B4-BE49-F238E27FC236}">
                  <a16:creationId xmlns:a16="http://schemas.microsoft.com/office/drawing/2014/main" xmlns="" id="{E3B9A050-0AE1-1D4B-A2AC-6EEF64B10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71">
              <a:extLst>
                <a:ext uri="{FF2B5EF4-FFF2-40B4-BE49-F238E27FC236}">
                  <a16:creationId xmlns:a16="http://schemas.microsoft.com/office/drawing/2014/main" xmlns="" id="{C424FE38-F803-8D47-BF56-1B18EC2B1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xmlns="" id="{E37187F2-9212-0641-97D0-1ACD50B74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xmlns="" id="{C760C651-2AC4-564E-BEAA-AB7FAFE7F7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xmlns="" id="{58B0A1B8-5BA3-3548-9511-B4904D052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5">
              <a:extLst>
                <a:ext uri="{FF2B5EF4-FFF2-40B4-BE49-F238E27FC236}">
                  <a16:creationId xmlns:a16="http://schemas.microsoft.com/office/drawing/2014/main" xmlns="" id="{424CD779-EE9A-214D-9488-767327E37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6">
              <a:extLst>
                <a:ext uri="{FF2B5EF4-FFF2-40B4-BE49-F238E27FC236}">
                  <a16:creationId xmlns:a16="http://schemas.microsoft.com/office/drawing/2014/main" xmlns="" id="{630D08C6-9EFB-8540-875F-2A55DED2AA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7">
              <a:extLst>
                <a:ext uri="{FF2B5EF4-FFF2-40B4-BE49-F238E27FC236}">
                  <a16:creationId xmlns:a16="http://schemas.microsoft.com/office/drawing/2014/main" xmlns="" id="{D7E8DA86-1294-4641-9C52-6E1531506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78">
              <a:extLst>
                <a:ext uri="{FF2B5EF4-FFF2-40B4-BE49-F238E27FC236}">
                  <a16:creationId xmlns:a16="http://schemas.microsoft.com/office/drawing/2014/main" xmlns="" id="{011063C9-2A43-3348-A018-F27FACAA77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79">
              <a:extLst>
                <a:ext uri="{FF2B5EF4-FFF2-40B4-BE49-F238E27FC236}">
                  <a16:creationId xmlns:a16="http://schemas.microsoft.com/office/drawing/2014/main" xmlns="" id="{EE85C7DE-D965-244F-BD95-3A05FF4AA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80">
              <a:extLst>
                <a:ext uri="{FF2B5EF4-FFF2-40B4-BE49-F238E27FC236}">
                  <a16:creationId xmlns:a16="http://schemas.microsoft.com/office/drawing/2014/main" xmlns="" id="{315A1389-149A-3342-A863-637D42FDB2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81">
              <a:extLst>
                <a:ext uri="{FF2B5EF4-FFF2-40B4-BE49-F238E27FC236}">
                  <a16:creationId xmlns:a16="http://schemas.microsoft.com/office/drawing/2014/main" xmlns="" id="{B149CC6F-B6C6-BE46-B451-1BF7D47A89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1" name="Straight Connector 78">
            <a:extLst>
              <a:ext uri="{FF2B5EF4-FFF2-40B4-BE49-F238E27FC236}">
                <a16:creationId xmlns:a16="http://schemas.microsoft.com/office/drawing/2014/main" xmlns="" id="{D33A3282-0389-C547-8CA6-7F3E7F27B3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80">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82">
            <a:extLst>
              <a:ext uri="{FF2B5EF4-FFF2-40B4-BE49-F238E27FC236}">
                <a16:creationId xmlns:a16="http://schemas.microsoft.com/office/drawing/2014/main" xmlns="" id="{BCFFF971-DAC9-F44B-9F22-4B030B6B61B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84" name="Freeform 39">
              <a:extLst>
                <a:ext uri="{FF2B5EF4-FFF2-40B4-BE49-F238E27FC236}">
                  <a16:creationId xmlns:a16="http://schemas.microsoft.com/office/drawing/2014/main" xmlns="" id="{2E3E7145-2B02-8142-A82F-FFCA717D61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41">
              <a:extLst>
                <a:ext uri="{FF2B5EF4-FFF2-40B4-BE49-F238E27FC236}">
                  <a16:creationId xmlns:a16="http://schemas.microsoft.com/office/drawing/2014/main" xmlns="" id="{33EA453D-E925-4C4C-A1E9-D54E82602D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43">
              <a:extLst>
                <a:ext uri="{FF2B5EF4-FFF2-40B4-BE49-F238E27FC236}">
                  <a16:creationId xmlns:a16="http://schemas.microsoft.com/office/drawing/2014/main" xmlns="" id="{CBA4AF6C-8831-A34A-91A3-CC6ED3566B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44">
              <a:extLst>
                <a:ext uri="{FF2B5EF4-FFF2-40B4-BE49-F238E27FC236}">
                  <a16:creationId xmlns:a16="http://schemas.microsoft.com/office/drawing/2014/main" xmlns="" id="{8B12A352-6C2B-B94E-82E0-45D881BB7C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Resim 4" descr="kişi, şahıs, kadın, iç mekan, kız içeren bir resim&#10;&#10;Açıklama otomatik olarak oluşturuldu">
            <a:extLst>
              <a:ext uri="{FF2B5EF4-FFF2-40B4-BE49-F238E27FC236}">
                <a16:creationId xmlns:a16="http://schemas.microsoft.com/office/drawing/2014/main" xmlns="" id="{3D7028AC-DFA2-36F8-D41F-CCF03FA32B67}"/>
              </a:ext>
            </a:extLst>
          </p:cNvPr>
          <p:cNvPicPr>
            <a:picLocks noGrp="1" noChangeAspect="1"/>
          </p:cNvPicPr>
          <p:nvPr>
            <p:ph idx="1"/>
          </p:nvPr>
        </p:nvPicPr>
        <p:blipFill rotWithShape="1">
          <a:blip r:embed="rId2"/>
          <a:srcRect t="1875" r="-4" b="2622"/>
          <a:stretch/>
        </p:blipFill>
        <p:spPr>
          <a:xfrm>
            <a:off x="464342" y="774304"/>
            <a:ext cx="4708889" cy="5111424"/>
          </a:xfrm>
          <a:prstGeom prst="rect">
            <a:avLst/>
          </a:prstGeom>
        </p:spPr>
      </p:pic>
      <p:pic>
        <p:nvPicPr>
          <p:cNvPr id="5" name="Resim 5" descr="metin, iç mekan içeren bir resim&#10;&#10;Açıklama otomatik olarak oluşturuldu">
            <a:extLst>
              <a:ext uri="{FF2B5EF4-FFF2-40B4-BE49-F238E27FC236}">
                <a16:creationId xmlns:a16="http://schemas.microsoft.com/office/drawing/2014/main" xmlns="" id="{4AB99753-7147-5D49-BFFA-D41249D562A8}"/>
              </a:ext>
            </a:extLst>
          </p:cNvPr>
          <p:cNvPicPr>
            <a:picLocks noChangeAspect="1"/>
          </p:cNvPicPr>
          <p:nvPr/>
        </p:nvPicPr>
        <p:blipFill>
          <a:blip r:embed="rId3"/>
          <a:stretch>
            <a:fillRect/>
          </a:stretch>
        </p:blipFill>
        <p:spPr>
          <a:xfrm>
            <a:off x="6206759" y="2948574"/>
            <a:ext cx="5329858" cy="2145268"/>
          </a:xfrm>
          <a:prstGeom prst="rect">
            <a:avLst/>
          </a:prstGeom>
        </p:spPr>
      </p:pic>
      <p:cxnSp>
        <p:nvCxnSpPr>
          <p:cNvPr id="89" name="Straight Connector 88">
            <a:extLst>
              <a:ext uri="{FF2B5EF4-FFF2-40B4-BE49-F238E27FC236}">
                <a16:creationId xmlns:a16="http://schemas.microsoft.com/office/drawing/2014/main" xmlns="" id="{51D4F49C-5EE1-6C4F-858E-AE02CC2CD5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95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8D66E9D-61D2-98FC-5F45-4C267430C912}"/>
              </a:ext>
            </a:extLst>
          </p:cNvPr>
          <p:cNvSpPr>
            <a:spLocks noGrp="1"/>
          </p:cNvSpPr>
          <p:nvPr>
            <p:ph type="title"/>
          </p:nvPr>
        </p:nvSpPr>
        <p:spPr/>
        <p:txBody>
          <a:bodyPr>
            <a:normAutofit fontScale="90000"/>
          </a:bodyPr>
          <a:lstStyle/>
          <a:p>
            <a:r>
              <a:rPr lang="tr-TR">
                <a:ea typeface="+mj-lt"/>
                <a:cs typeface="+mj-lt"/>
              </a:rPr>
              <a:t>Afetlerin halk sağlığı üzerindeki etkileri</a:t>
            </a:r>
            <a:endParaRPr lang="tr-TR" b="0">
              <a:ea typeface="+mj-lt"/>
              <a:cs typeface="+mj-lt"/>
            </a:endParaRPr>
          </a:p>
          <a:p>
            <a:endParaRPr lang="tr-TR"/>
          </a:p>
        </p:txBody>
      </p:sp>
      <p:sp>
        <p:nvSpPr>
          <p:cNvPr id="3" name="İçerik Yer Tutucusu 2">
            <a:extLst>
              <a:ext uri="{FF2B5EF4-FFF2-40B4-BE49-F238E27FC236}">
                <a16:creationId xmlns:a16="http://schemas.microsoft.com/office/drawing/2014/main" xmlns="" id="{9AEEC7FD-008F-59B8-3656-9D466989B64C}"/>
              </a:ext>
            </a:extLst>
          </p:cNvPr>
          <p:cNvSpPr>
            <a:spLocks noGrp="1"/>
          </p:cNvSpPr>
          <p:nvPr>
            <p:ph idx="1"/>
          </p:nvPr>
        </p:nvSpPr>
        <p:spPr/>
        <p:txBody>
          <a:bodyPr vert="horz" lIns="91440" tIns="45720" rIns="91440" bIns="45720" rtlCol="0" anchor="t">
            <a:normAutofit lnSpcReduction="10000"/>
          </a:bodyPr>
          <a:lstStyle/>
          <a:p>
            <a:pPr marL="285750" indent="-285750">
              <a:lnSpc>
                <a:spcPct val="90000"/>
              </a:lnSpc>
              <a:buFont typeface="Arial,Sans-Serif" panose="020B0604020202020204" pitchFamily="34" charset="0"/>
            </a:pPr>
            <a:r>
              <a:rPr lang="tr-TR">
                <a:ea typeface="+mn-lt"/>
                <a:cs typeface="+mn-lt"/>
              </a:rPr>
              <a:t>Travma sadece bireyler için değil toplumlar için de sorun oluşturmaktadır.</a:t>
            </a:r>
            <a:endParaRPr lang="en-US">
              <a:ea typeface="+mn-lt"/>
              <a:cs typeface="+mn-lt"/>
            </a:endParaRPr>
          </a:p>
          <a:p>
            <a:pPr marL="285750" indent="-285750">
              <a:lnSpc>
                <a:spcPct val="90000"/>
              </a:lnSpc>
              <a:buFont typeface="Arial,Sans-Serif" panose="020B0604020202020204" pitchFamily="34" charset="0"/>
            </a:pPr>
            <a:r>
              <a:rPr lang="tr-TR">
                <a:ea typeface="+mn-lt"/>
                <a:cs typeface="+mn-lt"/>
              </a:rPr>
              <a:t> Olağandışı durumlar , terörizm ve silahlı çatışmalar toplumların sosyal dokusunu, halk sağlığı alt yapısını ve travma sonrasında en çok gereksinim duyulacak sistemleri bozar. </a:t>
            </a:r>
            <a:endParaRPr lang="en-US">
              <a:ea typeface="+mn-lt"/>
              <a:cs typeface="+mn-lt"/>
            </a:endParaRPr>
          </a:p>
          <a:p>
            <a:pPr marL="285750" indent="-285750">
              <a:lnSpc>
                <a:spcPct val="90000"/>
              </a:lnSpc>
              <a:buFont typeface="Arial,Sans-Serif" panose="020B0604020202020204" pitchFamily="34" charset="0"/>
            </a:pPr>
            <a:r>
              <a:rPr lang="tr-TR">
                <a:ea typeface="+mn-lt"/>
                <a:cs typeface="+mn-lt"/>
              </a:rPr>
              <a:t>Yurtlarındaki tehlikeli ve savunmasız yaşam koşulları nedeniyle travma maruziyeti sıklıkla insanların göç etmek zorunda kalmalarına neden olur.</a:t>
            </a:r>
            <a:endParaRPr lang="tr-TR"/>
          </a:p>
        </p:txBody>
      </p:sp>
    </p:spTree>
    <p:extLst>
      <p:ext uri="{BB962C8B-B14F-4D97-AF65-F5344CB8AC3E}">
        <p14:creationId xmlns:p14="http://schemas.microsoft.com/office/powerpoint/2010/main" val="774729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web sitesi içeren bir resim&#10;&#10;Açıklama otomatik olarak oluşturuldu">
            <a:extLst>
              <a:ext uri="{FF2B5EF4-FFF2-40B4-BE49-F238E27FC236}">
                <a16:creationId xmlns:a16="http://schemas.microsoft.com/office/drawing/2014/main" xmlns="" id="{464511B3-BFB8-22AB-FA46-2B1AE8346F1D}"/>
              </a:ext>
            </a:extLst>
          </p:cNvPr>
          <p:cNvPicPr>
            <a:picLocks noGrp="1" noChangeAspect="1"/>
          </p:cNvPicPr>
          <p:nvPr>
            <p:ph idx="1"/>
          </p:nvPr>
        </p:nvPicPr>
        <p:blipFill rotWithShape="1">
          <a:blip r:embed="rId2"/>
          <a:srcRect l="19283" t="13200" r="37892" b="10400"/>
          <a:stretch/>
        </p:blipFill>
        <p:spPr>
          <a:xfrm>
            <a:off x="71286" y="169109"/>
            <a:ext cx="12016471" cy="6489440"/>
          </a:xfrm>
        </p:spPr>
      </p:pic>
    </p:spTree>
    <p:extLst>
      <p:ext uri="{BB962C8B-B14F-4D97-AF65-F5344CB8AC3E}">
        <p14:creationId xmlns:p14="http://schemas.microsoft.com/office/powerpoint/2010/main" val="8627929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58B8D1B-D8B5-D363-D6AC-EA682D8DDC8F}"/>
              </a:ext>
            </a:extLst>
          </p:cNvPr>
          <p:cNvSpPr>
            <a:spLocks noGrp="1"/>
          </p:cNvSpPr>
          <p:nvPr>
            <p:ph type="title"/>
          </p:nvPr>
        </p:nvSpPr>
        <p:spPr>
          <a:xfrm>
            <a:off x="895830" y="4969079"/>
            <a:ext cx="10613872" cy="1268984"/>
          </a:xfrm>
        </p:spPr>
        <p:txBody>
          <a:bodyPr>
            <a:normAutofit fontScale="90000"/>
          </a:bodyPr>
          <a:lstStyle/>
          <a:p>
            <a:r>
              <a:rPr lang="tr-TR"/>
              <a:t>Birlikte umudumuzu koruyabildiğimiz günlere</a:t>
            </a:r>
          </a:p>
        </p:txBody>
      </p:sp>
      <p:pic>
        <p:nvPicPr>
          <p:cNvPr id="5" name="Resim 5">
            <a:extLst>
              <a:ext uri="{FF2B5EF4-FFF2-40B4-BE49-F238E27FC236}">
                <a16:creationId xmlns:a16="http://schemas.microsoft.com/office/drawing/2014/main" xmlns="" id="{D6491250-9C70-3DD7-BA1C-C75D1A5F2F01}"/>
              </a:ext>
            </a:extLst>
          </p:cNvPr>
          <p:cNvPicPr>
            <a:picLocks noChangeAspect="1"/>
          </p:cNvPicPr>
          <p:nvPr/>
        </p:nvPicPr>
        <p:blipFill>
          <a:blip r:embed="rId2"/>
          <a:stretch>
            <a:fillRect/>
          </a:stretch>
        </p:blipFill>
        <p:spPr>
          <a:xfrm>
            <a:off x="4724400" y="2400300"/>
            <a:ext cx="2743200" cy="2057400"/>
          </a:xfrm>
          <a:prstGeom prst="rect">
            <a:avLst/>
          </a:prstGeom>
        </p:spPr>
      </p:pic>
      <p:pic>
        <p:nvPicPr>
          <p:cNvPr id="6" name="Resim 6" descr="metin, işaret içeren bir resim&#10;&#10;Açıklama otomatik olarak oluşturuldu">
            <a:extLst>
              <a:ext uri="{FF2B5EF4-FFF2-40B4-BE49-F238E27FC236}">
                <a16:creationId xmlns:a16="http://schemas.microsoft.com/office/drawing/2014/main" xmlns="" id="{718A04B2-02F5-56E5-4AE8-A023943CC67B}"/>
              </a:ext>
            </a:extLst>
          </p:cNvPr>
          <p:cNvPicPr>
            <a:picLocks noChangeAspect="1"/>
          </p:cNvPicPr>
          <p:nvPr/>
        </p:nvPicPr>
        <p:blipFill>
          <a:blip r:embed="rId3"/>
          <a:stretch>
            <a:fillRect/>
          </a:stretch>
        </p:blipFill>
        <p:spPr>
          <a:xfrm>
            <a:off x="900023" y="387471"/>
            <a:ext cx="7085161" cy="4170870"/>
          </a:xfrm>
          <a:prstGeom prst="rect">
            <a:avLst/>
          </a:prstGeom>
        </p:spPr>
      </p:pic>
    </p:spTree>
    <p:extLst>
      <p:ext uri="{BB962C8B-B14F-4D97-AF65-F5344CB8AC3E}">
        <p14:creationId xmlns:p14="http://schemas.microsoft.com/office/powerpoint/2010/main" val="2964741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80497DF9-794D-7DCB-C680-9CC7B675120F}"/>
              </a:ext>
            </a:extLst>
          </p:cNvPr>
          <p:cNvSpPr>
            <a:spLocks noGrp="1"/>
          </p:cNvSpPr>
          <p:nvPr>
            <p:ph type="title"/>
          </p:nvPr>
        </p:nvSpPr>
        <p:spPr>
          <a:xfrm>
            <a:off x="565150" y="770890"/>
            <a:ext cx="10130224" cy="1268984"/>
          </a:xfrm>
        </p:spPr>
        <p:txBody>
          <a:bodyPr>
            <a:normAutofit/>
          </a:bodyPr>
          <a:lstStyle/>
          <a:p>
            <a:r>
              <a:rPr lang="tr-TR"/>
              <a:t>Kaynakça</a:t>
            </a:r>
          </a:p>
        </p:txBody>
      </p:sp>
      <p:sp>
        <p:nvSpPr>
          <p:cNvPr id="3" name="İçerik Yer Tutucusu 2">
            <a:extLst>
              <a:ext uri="{FF2B5EF4-FFF2-40B4-BE49-F238E27FC236}">
                <a16:creationId xmlns:a16="http://schemas.microsoft.com/office/drawing/2014/main" xmlns="" id="{75147964-66DF-88B7-A49F-0A53A666417E}"/>
              </a:ext>
            </a:extLst>
          </p:cNvPr>
          <p:cNvSpPr>
            <a:spLocks noGrp="1"/>
          </p:cNvSpPr>
          <p:nvPr>
            <p:ph idx="1"/>
          </p:nvPr>
        </p:nvSpPr>
        <p:spPr>
          <a:xfrm>
            <a:off x="565150" y="1628054"/>
            <a:ext cx="10130224" cy="4449475"/>
          </a:xfrm>
        </p:spPr>
        <p:txBody>
          <a:bodyPr vert="horz" lIns="91440" tIns="45720" rIns="91440" bIns="45720" rtlCol="0" anchor="t">
            <a:normAutofit fontScale="32500" lnSpcReduction="20000"/>
          </a:bodyPr>
          <a:lstStyle/>
          <a:p>
            <a:pPr marL="0" indent="0">
              <a:buNone/>
            </a:pPr>
            <a:endParaRPr lang="tr-TR">
              <a:ea typeface="+mn-lt"/>
              <a:cs typeface="+mn-lt"/>
            </a:endParaRPr>
          </a:p>
          <a:p>
            <a:r>
              <a:rPr lang="tr-TR" err="1">
                <a:ea typeface="+mn-lt"/>
                <a:cs typeface="+mn-lt"/>
              </a:rPr>
              <a:t>Kaniasty</a:t>
            </a:r>
            <a:r>
              <a:rPr lang="tr-TR">
                <a:ea typeface="+mn-lt"/>
                <a:cs typeface="+mn-lt"/>
              </a:rPr>
              <a:t>, K. (2020). </a:t>
            </a:r>
            <a:r>
              <a:rPr lang="tr-TR" err="1">
                <a:ea typeface="+mn-lt"/>
                <a:cs typeface="+mn-lt"/>
              </a:rPr>
              <a:t>Social</a:t>
            </a:r>
            <a:r>
              <a:rPr lang="tr-TR">
                <a:ea typeface="+mn-lt"/>
                <a:cs typeface="+mn-lt"/>
              </a:rPr>
              <a:t> </a:t>
            </a:r>
            <a:r>
              <a:rPr lang="tr-TR" err="1">
                <a:ea typeface="+mn-lt"/>
                <a:cs typeface="+mn-lt"/>
              </a:rPr>
              <a:t>support</a:t>
            </a:r>
            <a:r>
              <a:rPr lang="tr-TR">
                <a:ea typeface="+mn-lt"/>
                <a:cs typeface="+mn-lt"/>
              </a:rPr>
              <a:t>, interpersonal, </a:t>
            </a:r>
            <a:r>
              <a:rPr lang="tr-TR" err="1">
                <a:ea typeface="+mn-lt"/>
                <a:cs typeface="+mn-lt"/>
              </a:rPr>
              <a:t>and</a:t>
            </a:r>
            <a:r>
              <a:rPr lang="tr-TR">
                <a:ea typeface="+mn-lt"/>
                <a:cs typeface="+mn-lt"/>
              </a:rPr>
              <a:t> </a:t>
            </a:r>
            <a:r>
              <a:rPr lang="tr-TR" err="1">
                <a:ea typeface="+mn-lt"/>
                <a:cs typeface="+mn-lt"/>
              </a:rPr>
              <a:t>community</a:t>
            </a:r>
            <a:r>
              <a:rPr lang="tr-TR">
                <a:ea typeface="+mn-lt"/>
                <a:cs typeface="+mn-lt"/>
              </a:rPr>
              <a:t> </a:t>
            </a:r>
            <a:r>
              <a:rPr lang="tr-TR" err="1">
                <a:ea typeface="+mn-lt"/>
                <a:cs typeface="+mn-lt"/>
              </a:rPr>
              <a:t>dynamics</a:t>
            </a:r>
            <a:r>
              <a:rPr lang="tr-TR">
                <a:ea typeface="+mn-lt"/>
                <a:cs typeface="+mn-lt"/>
              </a:rPr>
              <a:t> </a:t>
            </a:r>
            <a:r>
              <a:rPr lang="tr-TR" err="1">
                <a:ea typeface="+mn-lt"/>
                <a:cs typeface="+mn-lt"/>
              </a:rPr>
              <a:t>following</a:t>
            </a:r>
            <a:r>
              <a:rPr lang="tr-TR">
                <a:ea typeface="+mn-lt"/>
                <a:cs typeface="+mn-lt"/>
              </a:rPr>
              <a:t> </a:t>
            </a:r>
            <a:r>
              <a:rPr lang="tr-TR" err="1">
                <a:ea typeface="+mn-lt"/>
                <a:cs typeface="+mn-lt"/>
              </a:rPr>
              <a:t>disasters</a:t>
            </a:r>
            <a:r>
              <a:rPr lang="tr-TR">
                <a:ea typeface="+mn-lt"/>
                <a:cs typeface="+mn-lt"/>
              </a:rPr>
              <a:t> </a:t>
            </a:r>
            <a:r>
              <a:rPr lang="tr-TR" err="1">
                <a:ea typeface="+mn-lt"/>
                <a:cs typeface="+mn-lt"/>
              </a:rPr>
              <a:t>caused</a:t>
            </a:r>
            <a:r>
              <a:rPr lang="tr-TR">
                <a:ea typeface="+mn-lt"/>
                <a:cs typeface="+mn-lt"/>
              </a:rPr>
              <a:t> </a:t>
            </a:r>
            <a:r>
              <a:rPr lang="tr-TR" err="1">
                <a:ea typeface="+mn-lt"/>
                <a:cs typeface="+mn-lt"/>
              </a:rPr>
              <a:t>by</a:t>
            </a:r>
            <a:r>
              <a:rPr lang="tr-TR">
                <a:ea typeface="+mn-lt"/>
                <a:cs typeface="+mn-lt"/>
              </a:rPr>
              <a:t> </a:t>
            </a:r>
            <a:r>
              <a:rPr lang="tr-TR" err="1">
                <a:ea typeface="+mn-lt"/>
                <a:cs typeface="+mn-lt"/>
              </a:rPr>
              <a:t>natural</a:t>
            </a:r>
            <a:r>
              <a:rPr lang="tr-TR">
                <a:ea typeface="+mn-lt"/>
                <a:cs typeface="+mn-lt"/>
              </a:rPr>
              <a:t> </a:t>
            </a:r>
            <a:r>
              <a:rPr lang="tr-TR" err="1">
                <a:ea typeface="+mn-lt"/>
                <a:cs typeface="+mn-lt"/>
              </a:rPr>
              <a:t>hazards</a:t>
            </a:r>
            <a:r>
              <a:rPr lang="tr-TR">
                <a:ea typeface="+mn-lt"/>
                <a:cs typeface="+mn-lt"/>
              </a:rPr>
              <a:t>. </a:t>
            </a:r>
            <a:r>
              <a:rPr lang="tr-TR" i="1" err="1">
                <a:ea typeface="+mn-lt"/>
                <a:cs typeface="+mn-lt"/>
              </a:rPr>
              <a:t>Current</a:t>
            </a:r>
            <a:r>
              <a:rPr lang="tr-TR" i="1">
                <a:ea typeface="+mn-lt"/>
                <a:cs typeface="+mn-lt"/>
              </a:rPr>
              <a:t> </a:t>
            </a:r>
            <a:r>
              <a:rPr lang="tr-TR" i="1" err="1">
                <a:ea typeface="+mn-lt"/>
                <a:cs typeface="+mn-lt"/>
              </a:rPr>
              <a:t>opinion</a:t>
            </a:r>
            <a:r>
              <a:rPr lang="tr-TR" i="1">
                <a:ea typeface="+mn-lt"/>
                <a:cs typeface="+mn-lt"/>
              </a:rPr>
              <a:t> in </a:t>
            </a:r>
            <a:r>
              <a:rPr lang="tr-TR" i="1" err="1">
                <a:ea typeface="+mn-lt"/>
                <a:cs typeface="+mn-lt"/>
              </a:rPr>
              <a:t>psychology</a:t>
            </a:r>
            <a:r>
              <a:rPr lang="tr-TR">
                <a:ea typeface="+mn-lt"/>
                <a:cs typeface="+mn-lt"/>
              </a:rPr>
              <a:t>, </a:t>
            </a:r>
            <a:r>
              <a:rPr lang="tr-TR" i="1">
                <a:ea typeface="+mn-lt"/>
                <a:cs typeface="+mn-lt"/>
              </a:rPr>
              <a:t>32</a:t>
            </a:r>
            <a:r>
              <a:rPr lang="tr-TR">
                <a:ea typeface="+mn-lt"/>
                <a:cs typeface="+mn-lt"/>
              </a:rPr>
              <a:t>, 105-109.</a:t>
            </a:r>
          </a:p>
          <a:p>
            <a:r>
              <a:rPr lang="tr-TR" err="1">
                <a:ea typeface="+mn-lt"/>
                <a:cs typeface="+mn-lt"/>
              </a:rPr>
              <a:t>Grochtdreis</a:t>
            </a:r>
            <a:r>
              <a:rPr lang="tr-TR">
                <a:ea typeface="+mn-lt"/>
                <a:cs typeface="+mn-lt"/>
              </a:rPr>
              <a:t>, T., de Jong, N., </a:t>
            </a:r>
            <a:r>
              <a:rPr lang="tr-TR" err="1">
                <a:ea typeface="+mn-lt"/>
                <a:cs typeface="+mn-lt"/>
              </a:rPr>
              <a:t>Harenberg</a:t>
            </a:r>
            <a:r>
              <a:rPr lang="tr-TR">
                <a:ea typeface="+mn-lt"/>
                <a:cs typeface="+mn-lt"/>
              </a:rPr>
              <a:t>, N., </a:t>
            </a:r>
            <a:r>
              <a:rPr lang="tr-TR" err="1">
                <a:ea typeface="+mn-lt"/>
                <a:cs typeface="+mn-lt"/>
              </a:rPr>
              <a:t>Görres</a:t>
            </a:r>
            <a:r>
              <a:rPr lang="tr-TR">
                <a:ea typeface="+mn-lt"/>
                <a:cs typeface="+mn-lt"/>
              </a:rPr>
              <a:t>, S., &amp; </a:t>
            </a:r>
            <a:r>
              <a:rPr lang="tr-TR" err="1">
                <a:ea typeface="+mn-lt"/>
                <a:cs typeface="+mn-lt"/>
              </a:rPr>
              <a:t>Schröder-Bäck</a:t>
            </a:r>
            <a:r>
              <a:rPr lang="tr-TR">
                <a:ea typeface="+mn-lt"/>
                <a:cs typeface="+mn-lt"/>
              </a:rPr>
              <a:t>, P. (2023). </a:t>
            </a:r>
            <a:r>
              <a:rPr lang="tr-TR" err="1">
                <a:ea typeface="+mn-lt"/>
                <a:cs typeface="+mn-lt"/>
              </a:rPr>
              <a:t>Nurses</a:t>
            </a:r>
            <a:r>
              <a:rPr lang="tr-TR">
                <a:ea typeface="+mn-lt"/>
                <a:cs typeface="+mn-lt"/>
              </a:rPr>
              <a:t>’ </a:t>
            </a:r>
            <a:r>
              <a:rPr lang="tr-TR" err="1">
                <a:ea typeface="+mn-lt"/>
                <a:cs typeface="+mn-lt"/>
              </a:rPr>
              <a:t>roles</a:t>
            </a:r>
            <a:r>
              <a:rPr lang="tr-TR">
                <a:ea typeface="+mn-lt"/>
                <a:cs typeface="+mn-lt"/>
              </a:rPr>
              <a:t>, </a:t>
            </a:r>
            <a:r>
              <a:rPr lang="tr-TR" err="1">
                <a:ea typeface="+mn-lt"/>
                <a:cs typeface="+mn-lt"/>
              </a:rPr>
              <a:t>knowledge</a:t>
            </a:r>
            <a:r>
              <a:rPr lang="tr-TR">
                <a:ea typeface="+mn-lt"/>
                <a:cs typeface="+mn-lt"/>
              </a:rPr>
              <a:t> </a:t>
            </a:r>
            <a:r>
              <a:rPr lang="tr-TR" err="1">
                <a:ea typeface="+mn-lt"/>
                <a:cs typeface="+mn-lt"/>
              </a:rPr>
              <a:t>and</a:t>
            </a:r>
            <a:r>
              <a:rPr lang="tr-TR">
                <a:ea typeface="+mn-lt"/>
                <a:cs typeface="+mn-lt"/>
              </a:rPr>
              <a:t> </a:t>
            </a:r>
            <a:r>
              <a:rPr lang="tr-TR" err="1">
                <a:ea typeface="+mn-lt"/>
                <a:cs typeface="+mn-lt"/>
              </a:rPr>
              <a:t>experience</a:t>
            </a:r>
            <a:r>
              <a:rPr lang="tr-TR">
                <a:ea typeface="+mn-lt"/>
                <a:cs typeface="+mn-lt"/>
              </a:rPr>
              <a:t> in </a:t>
            </a:r>
            <a:r>
              <a:rPr lang="tr-TR" err="1">
                <a:ea typeface="+mn-lt"/>
                <a:cs typeface="+mn-lt"/>
              </a:rPr>
              <a:t>national</a:t>
            </a:r>
            <a:r>
              <a:rPr lang="tr-TR">
                <a:ea typeface="+mn-lt"/>
                <a:cs typeface="+mn-lt"/>
              </a:rPr>
              <a:t> </a:t>
            </a:r>
            <a:r>
              <a:rPr lang="tr-TR" err="1">
                <a:ea typeface="+mn-lt"/>
                <a:cs typeface="+mn-lt"/>
              </a:rPr>
              <a:t>disaster</a:t>
            </a:r>
            <a:r>
              <a:rPr lang="tr-TR">
                <a:ea typeface="+mn-lt"/>
                <a:cs typeface="+mn-lt"/>
              </a:rPr>
              <a:t> </a:t>
            </a:r>
            <a:r>
              <a:rPr lang="tr-TR" err="1">
                <a:ea typeface="+mn-lt"/>
                <a:cs typeface="+mn-lt"/>
              </a:rPr>
              <a:t>pre-paredness</a:t>
            </a:r>
            <a:r>
              <a:rPr lang="tr-TR">
                <a:ea typeface="+mn-lt"/>
                <a:cs typeface="+mn-lt"/>
              </a:rPr>
              <a:t> </a:t>
            </a:r>
            <a:r>
              <a:rPr lang="tr-TR" err="1">
                <a:ea typeface="+mn-lt"/>
                <a:cs typeface="+mn-lt"/>
              </a:rPr>
              <a:t>and</a:t>
            </a:r>
            <a:r>
              <a:rPr lang="tr-TR">
                <a:ea typeface="+mn-lt"/>
                <a:cs typeface="+mn-lt"/>
              </a:rPr>
              <a:t> </a:t>
            </a:r>
            <a:r>
              <a:rPr lang="tr-TR" err="1">
                <a:ea typeface="+mn-lt"/>
                <a:cs typeface="+mn-lt"/>
              </a:rPr>
              <a:t>emergency</a:t>
            </a:r>
            <a:r>
              <a:rPr lang="tr-TR">
                <a:ea typeface="+mn-lt"/>
                <a:cs typeface="+mn-lt"/>
              </a:rPr>
              <a:t> </a:t>
            </a:r>
            <a:r>
              <a:rPr lang="tr-TR" err="1">
                <a:ea typeface="+mn-lt"/>
                <a:cs typeface="+mn-lt"/>
              </a:rPr>
              <a:t>response</a:t>
            </a:r>
            <a:r>
              <a:rPr lang="tr-TR">
                <a:ea typeface="+mn-lt"/>
                <a:cs typeface="+mn-lt"/>
              </a:rPr>
              <a:t>: A </a:t>
            </a:r>
            <a:r>
              <a:rPr lang="tr-TR" err="1">
                <a:ea typeface="+mn-lt"/>
                <a:cs typeface="+mn-lt"/>
              </a:rPr>
              <a:t>literature</a:t>
            </a:r>
            <a:r>
              <a:rPr lang="tr-TR">
                <a:ea typeface="+mn-lt"/>
                <a:cs typeface="+mn-lt"/>
              </a:rPr>
              <a:t> </a:t>
            </a:r>
            <a:r>
              <a:rPr lang="tr-TR" err="1">
                <a:ea typeface="+mn-lt"/>
                <a:cs typeface="+mn-lt"/>
              </a:rPr>
              <a:t>review</a:t>
            </a:r>
            <a:r>
              <a:rPr lang="tr-TR">
                <a:ea typeface="+mn-lt"/>
                <a:cs typeface="+mn-lt"/>
              </a:rPr>
              <a:t>. </a:t>
            </a:r>
            <a:r>
              <a:rPr lang="tr-TR" i="1">
                <a:ea typeface="+mn-lt"/>
                <a:cs typeface="+mn-lt"/>
              </a:rPr>
              <a:t>South </a:t>
            </a:r>
            <a:r>
              <a:rPr lang="tr-TR" i="1" err="1">
                <a:ea typeface="+mn-lt"/>
                <a:cs typeface="+mn-lt"/>
              </a:rPr>
              <a:t>Eastern</a:t>
            </a:r>
            <a:r>
              <a:rPr lang="tr-TR" i="1">
                <a:ea typeface="+mn-lt"/>
                <a:cs typeface="+mn-lt"/>
              </a:rPr>
              <a:t> </a:t>
            </a:r>
            <a:r>
              <a:rPr lang="tr-TR" i="1" err="1">
                <a:ea typeface="+mn-lt"/>
                <a:cs typeface="+mn-lt"/>
              </a:rPr>
              <a:t>European</a:t>
            </a:r>
            <a:r>
              <a:rPr lang="tr-TR" i="1">
                <a:ea typeface="+mn-lt"/>
                <a:cs typeface="+mn-lt"/>
              </a:rPr>
              <a:t> </a:t>
            </a:r>
            <a:r>
              <a:rPr lang="tr-TR" i="1" err="1">
                <a:ea typeface="+mn-lt"/>
                <a:cs typeface="+mn-lt"/>
              </a:rPr>
              <a:t>Journal</a:t>
            </a:r>
            <a:r>
              <a:rPr lang="tr-TR" i="1">
                <a:ea typeface="+mn-lt"/>
                <a:cs typeface="+mn-lt"/>
              </a:rPr>
              <a:t> of </a:t>
            </a:r>
            <a:r>
              <a:rPr lang="tr-TR" i="1" err="1">
                <a:ea typeface="+mn-lt"/>
                <a:cs typeface="+mn-lt"/>
              </a:rPr>
              <a:t>Public</a:t>
            </a:r>
            <a:r>
              <a:rPr lang="tr-TR" i="1">
                <a:ea typeface="+mn-lt"/>
                <a:cs typeface="+mn-lt"/>
              </a:rPr>
              <a:t> </a:t>
            </a:r>
            <a:r>
              <a:rPr lang="tr-TR" i="1" err="1">
                <a:ea typeface="+mn-lt"/>
                <a:cs typeface="+mn-lt"/>
              </a:rPr>
              <a:t>Health</a:t>
            </a:r>
            <a:r>
              <a:rPr lang="tr-TR">
                <a:ea typeface="+mn-lt"/>
                <a:cs typeface="+mn-lt"/>
              </a:rPr>
              <a:t>.</a:t>
            </a:r>
          </a:p>
          <a:p>
            <a:r>
              <a:rPr lang="tr-TR">
                <a:ea typeface="+mn-lt"/>
                <a:cs typeface="+mn-lt"/>
              </a:rPr>
              <a:t>Al </a:t>
            </a:r>
            <a:r>
              <a:rPr lang="tr-TR" err="1">
                <a:ea typeface="+mn-lt"/>
                <a:cs typeface="+mn-lt"/>
              </a:rPr>
              <a:t>Harthi</a:t>
            </a:r>
            <a:r>
              <a:rPr lang="tr-TR">
                <a:ea typeface="+mn-lt"/>
                <a:cs typeface="+mn-lt"/>
              </a:rPr>
              <a:t>, M., Al </a:t>
            </a:r>
            <a:r>
              <a:rPr lang="tr-TR" err="1">
                <a:ea typeface="+mn-lt"/>
                <a:cs typeface="+mn-lt"/>
              </a:rPr>
              <a:t>Thobaity</a:t>
            </a:r>
            <a:r>
              <a:rPr lang="tr-TR">
                <a:ea typeface="+mn-lt"/>
                <a:cs typeface="+mn-lt"/>
              </a:rPr>
              <a:t>, A., Al </a:t>
            </a:r>
            <a:r>
              <a:rPr lang="tr-TR" err="1">
                <a:ea typeface="+mn-lt"/>
                <a:cs typeface="+mn-lt"/>
              </a:rPr>
              <a:t>Ahmari</a:t>
            </a:r>
            <a:r>
              <a:rPr lang="tr-TR">
                <a:ea typeface="+mn-lt"/>
                <a:cs typeface="+mn-lt"/>
              </a:rPr>
              <a:t>, W., &amp; </a:t>
            </a:r>
            <a:r>
              <a:rPr lang="tr-TR" err="1">
                <a:ea typeface="+mn-lt"/>
                <a:cs typeface="+mn-lt"/>
              </a:rPr>
              <a:t>Almalki</a:t>
            </a:r>
            <a:r>
              <a:rPr lang="tr-TR">
                <a:ea typeface="+mn-lt"/>
                <a:cs typeface="+mn-lt"/>
              </a:rPr>
              <a:t>, M. (2020). </a:t>
            </a:r>
            <a:r>
              <a:rPr lang="tr-TR" err="1">
                <a:ea typeface="+mn-lt"/>
                <a:cs typeface="+mn-lt"/>
              </a:rPr>
              <a:t>Challenges</a:t>
            </a:r>
            <a:r>
              <a:rPr lang="tr-TR">
                <a:ea typeface="+mn-lt"/>
                <a:cs typeface="+mn-lt"/>
              </a:rPr>
              <a:t> </a:t>
            </a:r>
            <a:r>
              <a:rPr lang="tr-TR" err="1">
                <a:ea typeface="+mn-lt"/>
                <a:cs typeface="+mn-lt"/>
              </a:rPr>
              <a:t>for</a:t>
            </a:r>
            <a:r>
              <a:rPr lang="tr-TR">
                <a:ea typeface="+mn-lt"/>
                <a:cs typeface="+mn-lt"/>
              </a:rPr>
              <a:t> </a:t>
            </a:r>
            <a:r>
              <a:rPr lang="tr-TR" err="1">
                <a:ea typeface="+mn-lt"/>
                <a:cs typeface="+mn-lt"/>
              </a:rPr>
              <a:t>nurses</a:t>
            </a:r>
            <a:r>
              <a:rPr lang="tr-TR">
                <a:ea typeface="+mn-lt"/>
                <a:cs typeface="+mn-lt"/>
              </a:rPr>
              <a:t> in </a:t>
            </a:r>
            <a:r>
              <a:rPr lang="tr-TR" err="1">
                <a:ea typeface="+mn-lt"/>
                <a:cs typeface="+mn-lt"/>
              </a:rPr>
              <a:t>disaster</a:t>
            </a:r>
            <a:r>
              <a:rPr lang="tr-TR">
                <a:ea typeface="+mn-lt"/>
                <a:cs typeface="+mn-lt"/>
              </a:rPr>
              <a:t> </a:t>
            </a:r>
            <a:r>
              <a:rPr lang="tr-TR" err="1">
                <a:ea typeface="+mn-lt"/>
                <a:cs typeface="+mn-lt"/>
              </a:rPr>
              <a:t>management</a:t>
            </a:r>
            <a:r>
              <a:rPr lang="tr-TR">
                <a:ea typeface="+mn-lt"/>
                <a:cs typeface="+mn-lt"/>
              </a:rPr>
              <a:t>: a </a:t>
            </a:r>
            <a:r>
              <a:rPr lang="tr-TR" err="1">
                <a:ea typeface="+mn-lt"/>
                <a:cs typeface="+mn-lt"/>
              </a:rPr>
              <a:t>scoping</a:t>
            </a:r>
            <a:r>
              <a:rPr lang="tr-TR">
                <a:ea typeface="+mn-lt"/>
                <a:cs typeface="+mn-lt"/>
              </a:rPr>
              <a:t> </a:t>
            </a:r>
            <a:r>
              <a:rPr lang="tr-TR" err="1">
                <a:ea typeface="+mn-lt"/>
                <a:cs typeface="+mn-lt"/>
              </a:rPr>
              <a:t>review</a:t>
            </a:r>
            <a:r>
              <a:rPr lang="tr-TR">
                <a:ea typeface="+mn-lt"/>
                <a:cs typeface="+mn-lt"/>
              </a:rPr>
              <a:t>. </a:t>
            </a:r>
            <a:r>
              <a:rPr lang="tr-TR" i="1">
                <a:ea typeface="+mn-lt"/>
                <a:cs typeface="+mn-lt"/>
              </a:rPr>
              <a:t>Risk </a:t>
            </a:r>
            <a:r>
              <a:rPr lang="tr-TR" i="1" err="1">
                <a:ea typeface="+mn-lt"/>
                <a:cs typeface="+mn-lt"/>
              </a:rPr>
              <a:t>management</a:t>
            </a:r>
            <a:r>
              <a:rPr lang="tr-TR" i="1">
                <a:ea typeface="+mn-lt"/>
                <a:cs typeface="+mn-lt"/>
              </a:rPr>
              <a:t> </a:t>
            </a:r>
            <a:r>
              <a:rPr lang="tr-TR" i="1" err="1">
                <a:ea typeface="+mn-lt"/>
                <a:cs typeface="+mn-lt"/>
              </a:rPr>
              <a:t>and</a:t>
            </a:r>
            <a:r>
              <a:rPr lang="tr-TR" i="1">
                <a:ea typeface="+mn-lt"/>
                <a:cs typeface="+mn-lt"/>
              </a:rPr>
              <a:t> </a:t>
            </a:r>
            <a:r>
              <a:rPr lang="tr-TR" i="1" err="1">
                <a:ea typeface="+mn-lt"/>
                <a:cs typeface="+mn-lt"/>
              </a:rPr>
              <a:t>healthcare</a:t>
            </a:r>
            <a:r>
              <a:rPr lang="tr-TR" i="1">
                <a:ea typeface="+mn-lt"/>
                <a:cs typeface="+mn-lt"/>
              </a:rPr>
              <a:t> </a:t>
            </a:r>
            <a:r>
              <a:rPr lang="tr-TR" i="1" err="1">
                <a:ea typeface="+mn-lt"/>
                <a:cs typeface="+mn-lt"/>
              </a:rPr>
              <a:t>policy</a:t>
            </a:r>
            <a:r>
              <a:rPr lang="tr-TR">
                <a:ea typeface="+mn-lt"/>
                <a:cs typeface="+mn-lt"/>
              </a:rPr>
              <a:t>, 2627-2634.</a:t>
            </a:r>
          </a:p>
          <a:p>
            <a:r>
              <a:rPr lang="tr-TR" err="1">
                <a:ea typeface="+mn-lt"/>
                <a:cs typeface="+mn-lt"/>
              </a:rPr>
              <a:t>Loke</a:t>
            </a:r>
            <a:r>
              <a:rPr lang="tr-TR">
                <a:ea typeface="+mn-lt"/>
                <a:cs typeface="+mn-lt"/>
              </a:rPr>
              <a:t>, A. Y., </a:t>
            </a:r>
            <a:r>
              <a:rPr lang="tr-TR" err="1">
                <a:ea typeface="+mn-lt"/>
                <a:cs typeface="+mn-lt"/>
              </a:rPr>
              <a:t>Guo</a:t>
            </a:r>
            <a:r>
              <a:rPr lang="tr-TR">
                <a:ea typeface="+mn-lt"/>
                <a:cs typeface="+mn-lt"/>
              </a:rPr>
              <a:t>, C., &amp; </a:t>
            </a:r>
            <a:r>
              <a:rPr lang="tr-TR" err="1">
                <a:ea typeface="+mn-lt"/>
                <a:cs typeface="+mn-lt"/>
              </a:rPr>
              <a:t>Molassiotis</a:t>
            </a:r>
            <a:r>
              <a:rPr lang="tr-TR">
                <a:ea typeface="+mn-lt"/>
                <a:cs typeface="+mn-lt"/>
              </a:rPr>
              <a:t>, A. (2021). Development of </a:t>
            </a:r>
            <a:r>
              <a:rPr lang="tr-TR" err="1">
                <a:ea typeface="+mn-lt"/>
                <a:cs typeface="+mn-lt"/>
              </a:rPr>
              <a:t>disaster</a:t>
            </a:r>
            <a:r>
              <a:rPr lang="tr-TR">
                <a:ea typeface="+mn-lt"/>
                <a:cs typeface="+mn-lt"/>
              </a:rPr>
              <a:t> </a:t>
            </a:r>
            <a:r>
              <a:rPr lang="tr-TR" err="1">
                <a:ea typeface="+mn-lt"/>
                <a:cs typeface="+mn-lt"/>
              </a:rPr>
              <a:t>nursing</a:t>
            </a:r>
            <a:r>
              <a:rPr lang="tr-TR">
                <a:ea typeface="+mn-lt"/>
                <a:cs typeface="+mn-lt"/>
              </a:rPr>
              <a:t> </a:t>
            </a:r>
            <a:r>
              <a:rPr lang="tr-TR" err="1">
                <a:ea typeface="+mn-lt"/>
                <a:cs typeface="+mn-lt"/>
              </a:rPr>
              <a:t>education</a:t>
            </a:r>
            <a:r>
              <a:rPr lang="tr-TR">
                <a:ea typeface="+mn-lt"/>
                <a:cs typeface="+mn-lt"/>
              </a:rPr>
              <a:t> </a:t>
            </a:r>
            <a:r>
              <a:rPr lang="tr-TR" err="1">
                <a:ea typeface="+mn-lt"/>
                <a:cs typeface="+mn-lt"/>
              </a:rPr>
              <a:t>and</a:t>
            </a:r>
            <a:r>
              <a:rPr lang="tr-TR">
                <a:ea typeface="+mn-lt"/>
                <a:cs typeface="+mn-lt"/>
              </a:rPr>
              <a:t> </a:t>
            </a:r>
            <a:r>
              <a:rPr lang="tr-TR" err="1">
                <a:ea typeface="+mn-lt"/>
                <a:cs typeface="+mn-lt"/>
              </a:rPr>
              <a:t>training</a:t>
            </a:r>
            <a:r>
              <a:rPr lang="tr-TR">
                <a:ea typeface="+mn-lt"/>
                <a:cs typeface="+mn-lt"/>
              </a:rPr>
              <a:t> </a:t>
            </a:r>
            <a:r>
              <a:rPr lang="tr-TR" err="1">
                <a:ea typeface="+mn-lt"/>
                <a:cs typeface="+mn-lt"/>
              </a:rPr>
              <a:t>programs</a:t>
            </a:r>
            <a:r>
              <a:rPr lang="tr-TR">
                <a:ea typeface="+mn-lt"/>
                <a:cs typeface="+mn-lt"/>
              </a:rPr>
              <a:t> in </a:t>
            </a:r>
            <a:r>
              <a:rPr lang="tr-TR" err="1">
                <a:ea typeface="+mn-lt"/>
                <a:cs typeface="+mn-lt"/>
              </a:rPr>
              <a:t>the</a:t>
            </a:r>
            <a:r>
              <a:rPr lang="tr-TR">
                <a:ea typeface="+mn-lt"/>
                <a:cs typeface="+mn-lt"/>
              </a:rPr>
              <a:t> </a:t>
            </a:r>
            <a:r>
              <a:rPr lang="tr-TR" err="1">
                <a:ea typeface="+mn-lt"/>
                <a:cs typeface="+mn-lt"/>
              </a:rPr>
              <a:t>past</a:t>
            </a:r>
            <a:r>
              <a:rPr lang="tr-TR">
                <a:ea typeface="+mn-lt"/>
                <a:cs typeface="+mn-lt"/>
              </a:rPr>
              <a:t> 20 </a:t>
            </a:r>
            <a:r>
              <a:rPr lang="tr-TR" err="1">
                <a:ea typeface="+mn-lt"/>
                <a:cs typeface="+mn-lt"/>
              </a:rPr>
              <a:t>years</a:t>
            </a:r>
            <a:r>
              <a:rPr lang="tr-TR">
                <a:ea typeface="+mn-lt"/>
                <a:cs typeface="+mn-lt"/>
              </a:rPr>
              <a:t> (2000–2019): A </a:t>
            </a:r>
            <a:r>
              <a:rPr lang="tr-TR" err="1">
                <a:ea typeface="+mn-lt"/>
                <a:cs typeface="+mn-lt"/>
              </a:rPr>
              <a:t>systematic</a:t>
            </a:r>
            <a:r>
              <a:rPr lang="tr-TR">
                <a:ea typeface="+mn-lt"/>
                <a:cs typeface="+mn-lt"/>
              </a:rPr>
              <a:t> </a:t>
            </a:r>
            <a:r>
              <a:rPr lang="tr-TR" err="1">
                <a:ea typeface="+mn-lt"/>
                <a:cs typeface="+mn-lt"/>
              </a:rPr>
              <a:t>review</a:t>
            </a:r>
            <a:r>
              <a:rPr lang="tr-TR">
                <a:ea typeface="+mn-lt"/>
                <a:cs typeface="+mn-lt"/>
              </a:rPr>
              <a:t>. </a:t>
            </a:r>
            <a:r>
              <a:rPr lang="tr-TR" i="1" err="1">
                <a:ea typeface="+mn-lt"/>
                <a:cs typeface="+mn-lt"/>
              </a:rPr>
              <a:t>Nurse</a:t>
            </a:r>
            <a:r>
              <a:rPr lang="tr-TR" i="1">
                <a:ea typeface="+mn-lt"/>
                <a:cs typeface="+mn-lt"/>
              </a:rPr>
              <a:t> </a:t>
            </a:r>
            <a:r>
              <a:rPr lang="tr-TR" i="1" err="1">
                <a:ea typeface="+mn-lt"/>
                <a:cs typeface="+mn-lt"/>
              </a:rPr>
              <a:t>education</a:t>
            </a:r>
            <a:r>
              <a:rPr lang="tr-TR" i="1">
                <a:ea typeface="+mn-lt"/>
                <a:cs typeface="+mn-lt"/>
              </a:rPr>
              <a:t> </a:t>
            </a:r>
            <a:r>
              <a:rPr lang="tr-TR" i="1" err="1">
                <a:ea typeface="+mn-lt"/>
                <a:cs typeface="+mn-lt"/>
              </a:rPr>
              <a:t>today</a:t>
            </a:r>
            <a:r>
              <a:rPr lang="tr-TR">
                <a:ea typeface="+mn-lt"/>
                <a:cs typeface="+mn-lt"/>
              </a:rPr>
              <a:t>, </a:t>
            </a:r>
            <a:r>
              <a:rPr lang="tr-TR" i="1">
                <a:ea typeface="+mn-lt"/>
                <a:cs typeface="+mn-lt"/>
              </a:rPr>
              <a:t>99</a:t>
            </a:r>
            <a:r>
              <a:rPr lang="tr-TR">
                <a:ea typeface="+mn-lt"/>
                <a:cs typeface="+mn-lt"/>
              </a:rPr>
              <a:t>, 104809.</a:t>
            </a:r>
          </a:p>
          <a:p>
            <a:r>
              <a:rPr lang="tr-TR" err="1">
                <a:ea typeface="+mn-lt"/>
                <a:cs typeface="+mn-lt"/>
              </a:rPr>
              <a:t>Xue</a:t>
            </a:r>
            <a:r>
              <a:rPr lang="tr-TR">
                <a:ea typeface="+mn-lt"/>
                <a:cs typeface="+mn-lt"/>
              </a:rPr>
              <a:t>, C. L., </a:t>
            </a:r>
            <a:r>
              <a:rPr lang="tr-TR" err="1">
                <a:ea typeface="+mn-lt"/>
                <a:cs typeface="+mn-lt"/>
              </a:rPr>
              <a:t>Shu</a:t>
            </a:r>
            <a:r>
              <a:rPr lang="tr-TR">
                <a:ea typeface="+mn-lt"/>
                <a:cs typeface="+mn-lt"/>
              </a:rPr>
              <a:t>, Y. S., </a:t>
            </a:r>
            <a:r>
              <a:rPr lang="tr-TR" err="1">
                <a:ea typeface="+mn-lt"/>
                <a:cs typeface="+mn-lt"/>
              </a:rPr>
              <a:t>Hayter</a:t>
            </a:r>
            <a:r>
              <a:rPr lang="tr-TR">
                <a:ea typeface="+mn-lt"/>
                <a:cs typeface="+mn-lt"/>
              </a:rPr>
              <a:t>, M., &amp; Lee, A. (2020). </a:t>
            </a:r>
            <a:r>
              <a:rPr lang="tr-TR" err="1">
                <a:ea typeface="+mn-lt"/>
                <a:cs typeface="+mn-lt"/>
              </a:rPr>
              <a:t>Experiences</a:t>
            </a:r>
            <a:r>
              <a:rPr lang="tr-TR">
                <a:ea typeface="+mn-lt"/>
                <a:cs typeface="+mn-lt"/>
              </a:rPr>
              <a:t> of </a:t>
            </a:r>
            <a:r>
              <a:rPr lang="tr-TR" err="1">
                <a:ea typeface="+mn-lt"/>
                <a:cs typeface="+mn-lt"/>
              </a:rPr>
              <a:t>nurses</a:t>
            </a:r>
            <a:r>
              <a:rPr lang="tr-TR">
                <a:ea typeface="+mn-lt"/>
                <a:cs typeface="+mn-lt"/>
              </a:rPr>
              <a:t> </a:t>
            </a:r>
            <a:r>
              <a:rPr lang="tr-TR" err="1">
                <a:ea typeface="+mn-lt"/>
                <a:cs typeface="+mn-lt"/>
              </a:rPr>
              <a:t>involved</a:t>
            </a:r>
            <a:r>
              <a:rPr lang="tr-TR">
                <a:ea typeface="+mn-lt"/>
                <a:cs typeface="+mn-lt"/>
              </a:rPr>
              <a:t> in </a:t>
            </a:r>
            <a:r>
              <a:rPr lang="tr-TR" err="1">
                <a:ea typeface="+mn-lt"/>
                <a:cs typeface="+mn-lt"/>
              </a:rPr>
              <a:t>natural</a:t>
            </a:r>
            <a:r>
              <a:rPr lang="tr-TR">
                <a:ea typeface="+mn-lt"/>
                <a:cs typeface="+mn-lt"/>
              </a:rPr>
              <a:t> </a:t>
            </a:r>
            <a:r>
              <a:rPr lang="tr-TR" err="1">
                <a:ea typeface="+mn-lt"/>
                <a:cs typeface="+mn-lt"/>
              </a:rPr>
              <a:t>disaster</a:t>
            </a:r>
            <a:r>
              <a:rPr lang="tr-TR">
                <a:ea typeface="+mn-lt"/>
                <a:cs typeface="+mn-lt"/>
              </a:rPr>
              <a:t> </a:t>
            </a:r>
            <a:r>
              <a:rPr lang="tr-TR" err="1">
                <a:ea typeface="+mn-lt"/>
                <a:cs typeface="+mn-lt"/>
              </a:rPr>
              <a:t>relief</a:t>
            </a:r>
            <a:r>
              <a:rPr lang="tr-TR">
                <a:ea typeface="+mn-lt"/>
                <a:cs typeface="+mn-lt"/>
              </a:rPr>
              <a:t>: A meta‐</a:t>
            </a:r>
            <a:r>
              <a:rPr lang="tr-TR" err="1">
                <a:ea typeface="+mn-lt"/>
                <a:cs typeface="+mn-lt"/>
              </a:rPr>
              <a:t>synthesis</a:t>
            </a:r>
            <a:r>
              <a:rPr lang="tr-TR">
                <a:ea typeface="+mn-lt"/>
                <a:cs typeface="+mn-lt"/>
              </a:rPr>
              <a:t> of </a:t>
            </a:r>
            <a:r>
              <a:rPr lang="tr-TR" err="1">
                <a:ea typeface="+mn-lt"/>
                <a:cs typeface="+mn-lt"/>
              </a:rPr>
              <a:t>qualitative</a:t>
            </a:r>
            <a:r>
              <a:rPr lang="tr-TR">
                <a:ea typeface="+mn-lt"/>
                <a:cs typeface="+mn-lt"/>
              </a:rPr>
              <a:t> </a:t>
            </a:r>
            <a:r>
              <a:rPr lang="tr-TR" err="1">
                <a:ea typeface="+mn-lt"/>
                <a:cs typeface="+mn-lt"/>
              </a:rPr>
              <a:t>literature</a:t>
            </a:r>
            <a:r>
              <a:rPr lang="tr-TR">
                <a:ea typeface="+mn-lt"/>
                <a:cs typeface="+mn-lt"/>
              </a:rPr>
              <a:t>. </a:t>
            </a:r>
            <a:r>
              <a:rPr lang="tr-TR" i="1" err="1">
                <a:ea typeface="+mn-lt"/>
                <a:cs typeface="+mn-lt"/>
              </a:rPr>
              <a:t>Journal</a:t>
            </a:r>
            <a:r>
              <a:rPr lang="tr-TR" i="1">
                <a:ea typeface="+mn-lt"/>
                <a:cs typeface="+mn-lt"/>
              </a:rPr>
              <a:t> of </a:t>
            </a:r>
            <a:r>
              <a:rPr lang="tr-TR" i="1" err="1">
                <a:ea typeface="+mn-lt"/>
                <a:cs typeface="+mn-lt"/>
              </a:rPr>
              <a:t>clinical</a:t>
            </a:r>
            <a:r>
              <a:rPr lang="tr-TR" i="1">
                <a:ea typeface="+mn-lt"/>
                <a:cs typeface="+mn-lt"/>
              </a:rPr>
              <a:t> </a:t>
            </a:r>
            <a:r>
              <a:rPr lang="tr-TR" i="1" err="1">
                <a:ea typeface="+mn-lt"/>
                <a:cs typeface="+mn-lt"/>
              </a:rPr>
              <a:t>nursing</a:t>
            </a:r>
            <a:r>
              <a:rPr lang="tr-TR">
                <a:ea typeface="+mn-lt"/>
                <a:cs typeface="+mn-lt"/>
              </a:rPr>
              <a:t>, </a:t>
            </a:r>
            <a:r>
              <a:rPr lang="tr-TR" i="1">
                <a:ea typeface="+mn-lt"/>
                <a:cs typeface="+mn-lt"/>
              </a:rPr>
              <a:t>29</a:t>
            </a:r>
            <a:r>
              <a:rPr lang="tr-TR">
                <a:ea typeface="+mn-lt"/>
                <a:cs typeface="+mn-lt"/>
              </a:rPr>
              <a:t>(23-24), 4514-4531.</a:t>
            </a:r>
          </a:p>
          <a:p>
            <a:r>
              <a:rPr lang="tr-TR" err="1">
                <a:ea typeface="+mn-lt"/>
                <a:cs typeface="+mn-lt"/>
              </a:rPr>
              <a:t>Balikuddembe</a:t>
            </a:r>
            <a:r>
              <a:rPr lang="tr-TR">
                <a:ea typeface="+mn-lt"/>
                <a:cs typeface="+mn-lt"/>
              </a:rPr>
              <a:t>, J. K., Fu, B., &amp; </a:t>
            </a:r>
            <a:r>
              <a:rPr lang="tr-TR" err="1">
                <a:ea typeface="+mn-lt"/>
                <a:cs typeface="+mn-lt"/>
              </a:rPr>
              <a:t>Reinhardt</a:t>
            </a:r>
            <a:r>
              <a:rPr lang="tr-TR">
                <a:ea typeface="+mn-lt"/>
                <a:cs typeface="+mn-lt"/>
              </a:rPr>
              <a:t>, J. D. (2019). </a:t>
            </a:r>
            <a:r>
              <a:rPr lang="tr-TR" err="1">
                <a:ea typeface="+mn-lt"/>
                <a:cs typeface="+mn-lt"/>
              </a:rPr>
              <a:t>Health</a:t>
            </a:r>
            <a:r>
              <a:rPr lang="tr-TR">
                <a:ea typeface="+mn-lt"/>
                <a:cs typeface="+mn-lt"/>
              </a:rPr>
              <a:t> </a:t>
            </a:r>
            <a:r>
              <a:rPr lang="tr-TR" err="1">
                <a:ea typeface="+mn-lt"/>
                <a:cs typeface="+mn-lt"/>
              </a:rPr>
              <a:t>Care</a:t>
            </a:r>
            <a:r>
              <a:rPr lang="tr-TR">
                <a:ea typeface="+mn-lt"/>
                <a:cs typeface="+mn-lt"/>
              </a:rPr>
              <a:t> </a:t>
            </a:r>
            <a:r>
              <a:rPr lang="tr-TR" err="1">
                <a:ea typeface="+mn-lt"/>
                <a:cs typeface="+mn-lt"/>
              </a:rPr>
              <a:t>Challenges</a:t>
            </a:r>
            <a:r>
              <a:rPr lang="tr-TR">
                <a:ea typeface="+mn-lt"/>
                <a:cs typeface="+mn-lt"/>
              </a:rPr>
              <a:t> </a:t>
            </a:r>
            <a:r>
              <a:rPr lang="tr-TR" err="1">
                <a:ea typeface="+mn-lt"/>
                <a:cs typeface="+mn-lt"/>
              </a:rPr>
              <a:t>After</a:t>
            </a:r>
            <a:r>
              <a:rPr lang="tr-TR">
                <a:ea typeface="+mn-lt"/>
                <a:cs typeface="+mn-lt"/>
              </a:rPr>
              <a:t> </a:t>
            </a:r>
            <a:r>
              <a:rPr lang="tr-TR" err="1">
                <a:ea typeface="+mn-lt"/>
                <a:cs typeface="+mn-lt"/>
              </a:rPr>
              <a:t>Disasters</a:t>
            </a:r>
            <a:r>
              <a:rPr lang="tr-TR">
                <a:ea typeface="+mn-lt"/>
                <a:cs typeface="+mn-lt"/>
              </a:rPr>
              <a:t> in </a:t>
            </a:r>
            <a:r>
              <a:rPr lang="tr-TR" err="1">
                <a:ea typeface="+mn-lt"/>
                <a:cs typeface="+mn-lt"/>
              </a:rPr>
              <a:t>Lesser</a:t>
            </a:r>
            <a:r>
              <a:rPr lang="tr-TR">
                <a:ea typeface="+mn-lt"/>
                <a:cs typeface="+mn-lt"/>
              </a:rPr>
              <a:t> </a:t>
            </a:r>
            <a:r>
              <a:rPr lang="tr-TR" err="1">
                <a:ea typeface="+mn-lt"/>
                <a:cs typeface="+mn-lt"/>
              </a:rPr>
              <a:t>Developed</a:t>
            </a:r>
            <a:r>
              <a:rPr lang="tr-TR">
                <a:ea typeface="+mn-lt"/>
                <a:cs typeface="+mn-lt"/>
              </a:rPr>
              <a:t> </a:t>
            </a:r>
            <a:r>
              <a:rPr lang="tr-TR" err="1">
                <a:ea typeface="+mn-lt"/>
                <a:cs typeface="+mn-lt"/>
              </a:rPr>
              <a:t>Countries</a:t>
            </a:r>
            <a:r>
              <a:rPr lang="tr-TR">
                <a:ea typeface="+mn-lt"/>
                <a:cs typeface="+mn-lt"/>
              </a:rPr>
              <a:t>. </a:t>
            </a:r>
            <a:r>
              <a:rPr lang="tr-TR" i="1">
                <a:ea typeface="+mn-lt"/>
                <a:cs typeface="+mn-lt"/>
              </a:rPr>
              <a:t>Oxford </a:t>
            </a:r>
            <a:r>
              <a:rPr lang="tr-TR" i="1" err="1">
                <a:ea typeface="+mn-lt"/>
                <a:cs typeface="+mn-lt"/>
              </a:rPr>
              <a:t>Research</a:t>
            </a:r>
            <a:r>
              <a:rPr lang="tr-TR" i="1">
                <a:ea typeface="+mn-lt"/>
                <a:cs typeface="+mn-lt"/>
              </a:rPr>
              <a:t> Encyclopedia of Natural </a:t>
            </a:r>
            <a:r>
              <a:rPr lang="tr-TR" i="1" err="1">
                <a:ea typeface="+mn-lt"/>
                <a:cs typeface="+mn-lt"/>
              </a:rPr>
              <a:t>Hazard</a:t>
            </a:r>
            <a:r>
              <a:rPr lang="tr-TR" i="1">
                <a:ea typeface="+mn-lt"/>
                <a:cs typeface="+mn-lt"/>
              </a:rPr>
              <a:t> </a:t>
            </a:r>
            <a:r>
              <a:rPr lang="tr-TR" i="1" err="1">
                <a:ea typeface="+mn-lt"/>
                <a:cs typeface="+mn-lt"/>
              </a:rPr>
              <a:t>Science</a:t>
            </a:r>
            <a:r>
              <a:rPr lang="tr-TR">
                <a:ea typeface="+mn-lt"/>
                <a:cs typeface="+mn-lt"/>
              </a:rPr>
              <a:t>.</a:t>
            </a:r>
          </a:p>
          <a:p>
            <a:r>
              <a:rPr lang="tr-TR" err="1">
                <a:ea typeface="+mn-lt"/>
                <a:cs typeface="+mn-lt"/>
              </a:rPr>
              <a:t>Firouzkouhi</a:t>
            </a:r>
            <a:r>
              <a:rPr lang="tr-TR">
                <a:ea typeface="+mn-lt"/>
                <a:cs typeface="+mn-lt"/>
              </a:rPr>
              <a:t>, M., </a:t>
            </a:r>
            <a:r>
              <a:rPr lang="tr-TR" err="1">
                <a:ea typeface="+mn-lt"/>
                <a:cs typeface="+mn-lt"/>
              </a:rPr>
              <a:t>Kako</a:t>
            </a:r>
            <a:r>
              <a:rPr lang="tr-TR">
                <a:ea typeface="+mn-lt"/>
                <a:cs typeface="+mn-lt"/>
              </a:rPr>
              <a:t>, M., </a:t>
            </a:r>
            <a:r>
              <a:rPr lang="tr-TR" err="1">
                <a:ea typeface="+mn-lt"/>
                <a:cs typeface="+mn-lt"/>
              </a:rPr>
              <a:t>Abdollahimohammad</a:t>
            </a:r>
            <a:r>
              <a:rPr lang="tr-TR">
                <a:ea typeface="+mn-lt"/>
                <a:cs typeface="+mn-lt"/>
              </a:rPr>
              <a:t>, A., </a:t>
            </a:r>
            <a:r>
              <a:rPr lang="tr-TR" err="1">
                <a:ea typeface="+mn-lt"/>
                <a:cs typeface="+mn-lt"/>
              </a:rPr>
              <a:t>Balouchi</a:t>
            </a:r>
            <a:r>
              <a:rPr lang="tr-TR">
                <a:ea typeface="+mn-lt"/>
                <a:cs typeface="+mn-lt"/>
              </a:rPr>
              <a:t>, A., &amp; </a:t>
            </a:r>
            <a:r>
              <a:rPr lang="tr-TR" err="1">
                <a:ea typeface="+mn-lt"/>
                <a:cs typeface="+mn-lt"/>
              </a:rPr>
              <a:t>Farzi</a:t>
            </a:r>
            <a:r>
              <a:rPr lang="tr-TR">
                <a:ea typeface="+mn-lt"/>
                <a:cs typeface="+mn-lt"/>
              </a:rPr>
              <a:t>, J. (2021). </a:t>
            </a:r>
            <a:r>
              <a:rPr lang="tr-TR" err="1">
                <a:ea typeface="+mn-lt"/>
                <a:cs typeface="+mn-lt"/>
              </a:rPr>
              <a:t>Nurses</a:t>
            </a:r>
            <a:r>
              <a:rPr lang="tr-TR">
                <a:ea typeface="+mn-lt"/>
                <a:cs typeface="+mn-lt"/>
              </a:rPr>
              <a:t>’ </a:t>
            </a:r>
            <a:r>
              <a:rPr lang="tr-TR" err="1">
                <a:ea typeface="+mn-lt"/>
                <a:cs typeface="+mn-lt"/>
              </a:rPr>
              <a:t>Roles</a:t>
            </a:r>
            <a:r>
              <a:rPr lang="tr-TR">
                <a:ea typeface="+mn-lt"/>
                <a:cs typeface="+mn-lt"/>
              </a:rPr>
              <a:t> in </a:t>
            </a:r>
            <a:r>
              <a:rPr lang="tr-TR" err="1">
                <a:ea typeface="+mn-lt"/>
                <a:cs typeface="+mn-lt"/>
              </a:rPr>
              <a:t>Nursing</a:t>
            </a:r>
            <a:r>
              <a:rPr lang="tr-TR">
                <a:ea typeface="+mn-lt"/>
                <a:cs typeface="+mn-lt"/>
              </a:rPr>
              <a:t> </a:t>
            </a:r>
            <a:r>
              <a:rPr lang="tr-TR" err="1">
                <a:ea typeface="+mn-lt"/>
                <a:cs typeface="+mn-lt"/>
              </a:rPr>
              <a:t>Disaster</a:t>
            </a:r>
            <a:r>
              <a:rPr lang="tr-TR">
                <a:ea typeface="+mn-lt"/>
                <a:cs typeface="+mn-lt"/>
              </a:rPr>
              <a:t> Model: A </a:t>
            </a:r>
            <a:r>
              <a:rPr lang="tr-TR" err="1">
                <a:ea typeface="+mn-lt"/>
                <a:cs typeface="+mn-lt"/>
              </a:rPr>
              <a:t>Systematic</a:t>
            </a:r>
            <a:r>
              <a:rPr lang="tr-TR">
                <a:ea typeface="+mn-lt"/>
                <a:cs typeface="+mn-lt"/>
              </a:rPr>
              <a:t> </a:t>
            </a:r>
            <a:r>
              <a:rPr lang="tr-TR" err="1">
                <a:ea typeface="+mn-lt"/>
                <a:cs typeface="+mn-lt"/>
              </a:rPr>
              <a:t>Scoping</a:t>
            </a:r>
            <a:r>
              <a:rPr lang="tr-TR">
                <a:ea typeface="+mn-lt"/>
                <a:cs typeface="+mn-lt"/>
              </a:rPr>
              <a:t> </a:t>
            </a:r>
            <a:r>
              <a:rPr lang="tr-TR" err="1">
                <a:ea typeface="+mn-lt"/>
                <a:cs typeface="+mn-lt"/>
              </a:rPr>
              <a:t>Review</a:t>
            </a:r>
            <a:r>
              <a:rPr lang="tr-TR">
                <a:ea typeface="+mn-lt"/>
                <a:cs typeface="+mn-lt"/>
              </a:rPr>
              <a:t>. </a:t>
            </a:r>
            <a:r>
              <a:rPr lang="tr-TR" i="1" err="1">
                <a:ea typeface="+mn-lt"/>
                <a:cs typeface="+mn-lt"/>
              </a:rPr>
              <a:t>Iranian</a:t>
            </a:r>
            <a:r>
              <a:rPr lang="tr-TR" i="1">
                <a:ea typeface="+mn-lt"/>
                <a:cs typeface="+mn-lt"/>
              </a:rPr>
              <a:t> </a:t>
            </a:r>
            <a:r>
              <a:rPr lang="tr-TR" i="1" err="1">
                <a:ea typeface="+mn-lt"/>
                <a:cs typeface="+mn-lt"/>
              </a:rPr>
              <a:t>journal</a:t>
            </a:r>
            <a:r>
              <a:rPr lang="tr-TR" i="1">
                <a:ea typeface="+mn-lt"/>
                <a:cs typeface="+mn-lt"/>
              </a:rPr>
              <a:t> of </a:t>
            </a:r>
            <a:r>
              <a:rPr lang="tr-TR" i="1" err="1">
                <a:ea typeface="+mn-lt"/>
                <a:cs typeface="+mn-lt"/>
              </a:rPr>
              <a:t>public</a:t>
            </a:r>
            <a:r>
              <a:rPr lang="tr-TR" i="1">
                <a:ea typeface="+mn-lt"/>
                <a:cs typeface="+mn-lt"/>
              </a:rPr>
              <a:t> </a:t>
            </a:r>
            <a:r>
              <a:rPr lang="tr-TR" i="1" err="1">
                <a:ea typeface="+mn-lt"/>
                <a:cs typeface="+mn-lt"/>
              </a:rPr>
              <a:t>health</a:t>
            </a:r>
            <a:r>
              <a:rPr lang="tr-TR">
                <a:ea typeface="+mn-lt"/>
                <a:cs typeface="+mn-lt"/>
              </a:rPr>
              <a:t>, </a:t>
            </a:r>
            <a:r>
              <a:rPr lang="tr-TR" i="1">
                <a:ea typeface="+mn-lt"/>
                <a:cs typeface="+mn-lt"/>
              </a:rPr>
              <a:t>50</a:t>
            </a:r>
            <a:r>
              <a:rPr lang="tr-TR">
                <a:ea typeface="+mn-lt"/>
                <a:cs typeface="+mn-lt"/>
              </a:rPr>
              <a:t>(5), 879.</a:t>
            </a:r>
          </a:p>
          <a:p>
            <a:r>
              <a:rPr lang="tr-TR" err="1">
                <a:ea typeface="+mn-lt"/>
                <a:cs typeface="+mn-lt"/>
              </a:rPr>
              <a:t>Mousavi</a:t>
            </a:r>
            <a:r>
              <a:rPr lang="tr-TR">
                <a:ea typeface="+mn-lt"/>
                <a:cs typeface="+mn-lt"/>
              </a:rPr>
              <a:t>, G., </a:t>
            </a:r>
            <a:r>
              <a:rPr lang="tr-TR" err="1">
                <a:ea typeface="+mn-lt"/>
                <a:cs typeface="+mn-lt"/>
              </a:rPr>
              <a:t>Ardalan</a:t>
            </a:r>
            <a:r>
              <a:rPr lang="tr-TR">
                <a:ea typeface="+mn-lt"/>
                <a:cs typeface="+mn-lt"/>
              </a:rPr>
              <a:t>, A., </a:t>
            </a:r>
            <a:r>
              <a:rPr lang="tr-TR" err="1">
                <a:ea typeface="+mn-lt"/>
                <a:cs typeface="+mn-lt"/>
              </a:rPr>
              <a:t>Khankeh</a:t>
            </a:r>
            <a:r>
              <a:rPr lang="tr-TR">
                <a:ea typeface="+mn-lt"/>
                <a:cs typeface="+mn-lt"/>
              </a:rPr>
              <a:t>, H., </a:t>
            </a:r>
            <a:r>
              <a:rPr lang="tr-TR" err="1">
                <a:ea typeface="+mn-lt"/>
                <a:cs typeface="+mn-lt"/>
              </a:rPr>
              <a:t>Kamali</a:t>
            </a:r>
            <a:r>
              <a:rPr lang="tr-TR">
                <a:ea typeface="+mn-lt"/>
                <a:cs typeface="+mn-lt"/>
              </a:rPr>
              <a:t>, M., &amp; </a:t>
            </a:r>
            <a:r>
              <a:rPr lang="tr-TR" err="1">
                <a:ea typeface="+mn-lt"/>
                <a:cs typeface="+mn-lt"/>
              </a:rPr>
              <a:t>Ostadtaghizadeh</a:t>
            </a:r>
            <a:r>
              <a:rPr lang="tr-TR">
                <a:ea typeface="+mn-lt"/>
                <a:cs typeface="+mn-lt"/>
              </a:rPr>
              <a:t>, A. (2019). </a:t>
            </a:r>
            <a:r>
              <a:rPr lang="tr-TR" err="1">
                <a:ea typeface="+mn-lt"/>
                <a:cs typeface="+mn-lt"/>
              </a:rPr>
              <a:t>Physical</a:t>
            </a:r>
            <a:r>
              <a:rPr lang="tr-TR">
                <a:ea typeface="+mn-lt"/>
                <a:cs typeface="+mn-lt"/>
              </a:rPr>
              <a:t> </a:t>
            </a:r>
            <a:r>
              <a:rPr lang="tr-TR" err="1">
                <a:ea typeface="+mn-lt"/>
                <a:cs typeface="+mn-lt"/>
              </a:rPr>
              <a:t>rehabilitation</a:t>
            </a:r>
            <a:r>
              <a:rPr lang="tr-TR">
                <a:ea typeface="+mn-lt"/>
                <a:cs typeface="+mn-lt"/>
              </a:rPr>
              <a:t> </a:t>
            </a:r>
            <a:r>
              <a:rPr lang="tr-TR" err="1">
                <a:ea typeface="+mn-lt"/>
                <a:cs typeface="+mn-lt"/>
              </a:rPr>
              <a:t>services</a:t>
            </a:r>
            <a:r>
              <a:rPr lang="tr-TR">
                <a:ea typeface="+mn-lt"/>
                <a:cs typeface="+mn-lt"/>
              </a:rPr>
              <a:t> in </a:t>
            </a:r>
            <a:r>
              <a:rPr lang="tr-TR" err="1">
                <a:ea typeface="+mn-lt"/>
                <a:cs typeface="+mn-lt"/>
              </a:rPr>
              <a:t>disasters</a:t>
            </a:r>
            <a:r>
              <a:rPr lang="tr-TR">
                <a:ea typeface="+mn-lt"/>
                <a:cs typeface="+mn-lt"/>
              </a:rPr>
              <a:t> </a:t>
            </a:r>
            <a:r>
              <a:rPr lang="tr-TR" err="1">
                <a:ea typeface="+mn-lt"/>
                <a:cs typeface="+mn-lt"/>
              </a:rPr>
              <a:t>and</a:t>
            </a:r>
            <a:r>
              <a:rPr lang="tr-TR">
                <a:ea typeface="+mn-lt"/>
                <a:cs typeface="+mn-lt"/>
              </a:rPr>
              <a:t> </a:t>
            </a:r>
            <a:r>
              <a:rPr lang="tr-TR" err="1">
                <a:ea typeface="+mn-lt"/>
                <a:cs typeface="+mn-lt"/>
              </a:rPr>
              <a:t>emergencies</a:t>
            </a:r>
            <a:r>
              <a:rPr lang="tr-TR">
                <a:ea typeface="+mn-lt"/>
                <a:cs typeface="+mn-lt"/>
              </a:rPr>
              <a:t>: A </a:t>
            </a:r>
            <a:r>
              <a:rPr lang="tr-TR" err="1">
                <a:ea typeface="+mn-lt"/>
                <a:cs typeface="+mn-lt"/>
              </a:rPr>
              <a:t>systematic</a:t>
            </a:r>
            <a:r>
              <a:rPr lang="tr-TR">
                <a:ea typeface="+mn-lt"/>
                <a:cs typeface="+mn-lt"/>
              </a:rPr>
              <a:t> </a:t>
            </a:r>
            <a:r>
              <a:rPr lang="tr-TR" err="1">
                <a:ea typeface="+mn-lt"/>
                <a:cs typeface="+mn-lt"/>
              </a:rPr>
              <a:t>review</a:t>
            </a:r>
            <a:r>
              <a:rPr lang="tr-TR">
                <a:ea typeface="+mn-lt"/>
                <a:cs typeface="+mn-lt"/>
              </a:rPr>
              <a:t>. </a:t>
            </a:r>
            <a:r>
              <a:rPr lang="tr-TR" i="1" err="1">
                <a:ea typeface="+mn-lt"/>
                <a:cs typeface="+mn-lt"/>
              </a:rPr>
              <a:t>Iranian</a:t>
            </a:r>
            <a:r>
              <a:rPr lang="tr-TR" i="1">
                <a:ea typeface="+mn-lt"/>
                <a:cs typeface="+mn-lt"/>
              </a:rPr>
              <a:t> </a:t>
            </a:r>
            <a:r>
              <a:rPr lang="tr-TR" i="1" err="1">
                <a:ea typeface="+mn-lt"/>
                <a:cs typeface="+mn-lt"/>
              </a:rPr>
              <a:t>Journal</a:t>
            </a:r>
            <a:r>
              <a:rPr lang="tr-TR" i="1">
                <a:ea typeface="+mn-lt"/>
                <a:cs typeface="+mn-lt"/>
              </a:rPr>
              <a:t> of </a:t>
            </a:r>
            <a:r>
              <a:rPr lang="tr-TR" i="1" err="1">
                <a:ea typeface="+mn-lt"/>
                <a:cs typeface="+mn-lt"/>
              </a:rPr>
              <a:t>Public</a:t>
            </a:r>
            <a:r>
              <a:rPr lang="tr-TR" i="1">
                <a:ea typeface="+mn-lt"/>
                <a:cs typeface="+mn-lt"/>
              </a:rPr>
              <a:t> </a:t>
            </a:r>
            <a:r>
              <a:rPr lang="tr-TR" i="1" err="1">
                <a:ea typeface="+mn-lt"/>
                <a:cs typeface="+mn-lt"/>
              </a:rPr>
              <a:t>Health</a:t>
            </a:r>
            <a:r>
              <a:rPr lang="tr-TR">
                <a:ea typeface="+mn-lt"/>
                <a:cs typeface="+mn-lt"/>
              </a:rPr>
              <a:t>, </a:t>
            </a:r>
            <a:r>
              <a:rPr lang="tr-TR" i="1">
                <a:ea typeface="+mn-lt"/>
                <a:cs typeface="+mn-lt"/>
              </a:rPr>
              <a:t>48</a:t>
            </a:r>
            <a:r>
              <a:rPr lang="tr-TR">
                <a:ea typeface="+mn-lt"/>
                <a:cs typeface="+mn-lt"/>
              </a:rPr>
              <a:t>(5), 808.</a:t>
            </a:r>
          </a:p>
          <a:p>
            <a:r>
              <a:rPr lang="tr-TR" err="1">
                <a:ea typeface="+mn-lt"/>
                <a:cs typeface="+mn-lt"/>
              </a:rPr>
              <a:t>Khan</a:t>
            </a:r>
            <a:r>
              <a:rPr lang="tr-TR">
                <a:ea typeface="+mn-lt"/>
                <a:cs typeface="+mn-lt"/>
              </a:rPr>
              <a:t>, F., </a:t>
            </a:r>
            <a:r>
              <a:rPr lang="tr-TR" err="1">
                <a:ea typeface="+mn-lt"/>
                <a:cs typeface="+mn-lt"/>
              </a:rPr>
              <a:t>Amatya</a:t>
            </a:r>
            <a:r>
              <a:rPr lang="tr-TR">
                <a:ea typeface="+mn-lt"/>
                <a:cs typeface="+mn-lt"/>
              </a:rPr>
              <a:t>, B., </a:t>
            </a:r>
            <a:r>
              <a:rPr lang="tr-TR" err="1">
                <a:ea typeface="+mn-lt"/>
                <a:cs typeface="+mn-lt"/>
              </a:rPr>
              <a:t>Gosney</a:t>
            </a:r>
            <a:r>
              <a:rPr lang="tr-TR">
                <a:ea typeface="+mn-lt"/>
                <a:cs typeface="+mn-lt"/>
              </a:rPr>
              <a:t>, J., </a:t>
            </a:r>
            <a:r>
              <a:rPr lang="tr-TR" err="1">
                <a:ea typeface="+mn-lt"/>
                <a:cs typeface="+mn-lt"/>
              </a:rPr>
              <a:t>Rathore</a:t>
            </a:r>
            <a:r>
              <a:rPr lang="tr-TR">
                <a:ea typeface="+mn-lt"/>
                <a:cs typeface="+mn-lt"/>
              </a:rPr>
              <a:t>, F. A., &amp; </a:t>
            </a:r>
            <a:r>
              <a:rPr lang="tr-TR" err="1">
                <a:ea typeface="+mn-lt"/>
                <a:cs typeface="+mn-lt"/>
              </a:rPr>
              <a:t>Burkle</a:t>
            </a:r>
            <a:r>
              <a:rPr lang="tr-TR">
                <a:ea typeface="+mn-lt"/>
                <a:cs typeface="+mn-lt"/>
              </a:rPr>
              <a:t> </a:t>
            </a:r>
            <a:r>
              <a:rPr lang="tr-TR" err="1">
                <a:ea typeface="+mn-lt"/>
                <a:cs typeface="+mn-lt"/>
              </a:rPr>
              <a:t>Jr</a:t>
            </a:r>
            <a:r>
              <a:rPr lang="tr-TR">
                <a:ea typeface="+mn-lt"/>
                <a:cs typeface="+mn-lt"/>
              </a:rPr>
              <a:t>, F. M. (2015). </a:t>
            </a:r>
            <a:r>
              <a:rPr lang="tr-TR" err="1">
                <a:ea typeface="+mn-lt"/>
                <a:cs typeface="+mn-lt"/>
              </a:rPr>
              <a:t>Medical</a:t>
            </a:r>
            <a:r>
              <a:rPr lang="tr-TR">
                <a:ea typeface="+mn-lt"/>
                <a:cs typeface="+mn-lt"/>
              </a:rPr>
              <a:t> </a:t>
            </a:r>
            <a:r>
              <a:rPr lang="tr-TR" err="1">
                <a:ea typeface="+mn-lt"/>
                <a:cs typeface="+mn-lt"/>
              </a:rPr>
              <a:t>rehabilitation</a:t>
            </a:r>
            <a:r>
              <a:rPr lang="tr-TR">
                <a:ea typeface="+mn-lt"/>
                <a:cs typeface="+mn-lt"/>
              </a:rPr>
              <a:t> in </a:t>
            </a:r>
            <a:r>
              <a:rPr lang="tr-TR" err="1">
                <a:ea typeface="+mn-lt"/>
                <a:cs typeface="+mn-lt"/>
              </a:rPr>
              <a:t>natural</a:t>
            </a:r>
            <a:r>
              <a:rPr lang="tr-TR">
                <a:ea typeface="+mn-lt"/>
                <a:cs typeface="+mn-lt"/>
              </a:rPr>
              <a:t> </a:t>
            </a:r>
            <a:r>
              <a:rPr lang="tr-TR" err="1">
                <a:ea typeface="+mn-lt"/>
                <a:cs typeface="+mn-lt"/>
              </a:rPr>
              <a:t>disasters</a:t>
            </a:r>
            <a:r>
              <a:rPr lang="tr-TR">
                <a:ea typeface="+mn-lt"/>
                <a:cs typeface="+mn-lt"/>
              </a:rPr>
              <a:t>: a </a:t>
            </a:r>
            <a:r>
              <a:rPr lang="tr-TR" err="1">
                <a:ea typeface="+mn-lt"/>
                <a:cs typeface="+mn-lt"/>
              </a:rPr>
              <a:t>review</a:t>
            </a:r>
            <a:r>
              <a:rPr lang="tr-TR">
                <a:ea typeface="+mn-lt"/>
                <a:cs typeface="+mn-lt"/>
              </a:rPr>
              <a:t>. </a:t>
            </a:r>
            <a:r>
              <a:rPr lang="tr-TR" i="1" err="1">
                <a:ea typeface="+mn-lt"/>
                <a:cs typeface="+mn-lt"/>
              </a:rPr>
              <a:t>Archives</a:t>
            </a:r>
            <a:r>
              <a:rPr lang="tr-TR" i="1">
                <a:ea typeface="+mn-lt"/>
                <a:cs typeface="+mn-lt"/>
              </a:rPr>
              <a:t> of </a:t>
            </a:r>
            <a:r>
              <a:rPr lang="tr-TR" i="1" err="1">
                <a:ea typeface="+mn-lt"/>
                <a:cs typeface="+mn-lt"/>
              </a:rPr>
              <a:t>physical</a:t>
            </a:r>
            <a:r>
              <a:rPr lang="tr-TR" i="1">
                <a:ea typeface="+mn-lt"/>
                <a:cs typeface="+mn-lt"/>
              </a:rPr>
              <a:t> </a:t>
            </a:r>
            <a:r>
              <a:rPr lang="tr-TR" i="1" err="1">
                <a:ea typeface="+mn-lt"/>
                <a:cs typeface="+mn-lt"/>
              </a:rPr>
              <a:t>medicine</a:t>
            </a:r>
            <a:r>
              <a:rPr lang="tr-TR" i="1">
                <a:ea typeface="+mn-lt"/>
                <a:cs typeface="+mn-lt"/>
              </a:rPr>
              <a:t> </a:t>
            </a:r>
            <a:r>
              <a:rPr lang="tr-TR" i="1" err="1">
                <a:ea typeface="+mn-lt"/>
                <a:cs typeface="+mn-lt"/>
              </a:rPr>
              <a:t>and</a:t>
            </a:r>
            <a:r>
              <a:rPr lang="tr-TR" i="1">
                <a:ea typeface="+mn-lt"/>
                <a:cs typeface="+mn-lt"/>
              </a:rPr>
              <a:t> </a:t>
            </a:r>
            <a:r>
              <a:rPr lang="tr-TR" i="1" err="1">
                <a:ea typeface="+mn-lt"/>
                <a:cs typeface="+mn-lt"/>
              </a:rPr>
              <a:t>rehabilitation</a:t>
            </a:r>
            <a:r>
              <a:rPr lang="tr-TR">
                <a:ea typeface="+mn-lt"/>
                <a:cs typeface="+mn-lt"/>
              </a:rPr>
              <a:t>, </a:t>
            </a:r>
            <a:r>
              <a:rPr lang="tr-TR" i="1">
                <a:ea typeface="+mn-lt"/>
                <a:cs typeface="+mn-lt"/>
              </a:rPr>
              <a:t>96</a:t>
            </a:r>
            <a:r>
              <a:rPr lang="tr-TR">
                <a:ea typeface="+mn-lt"/>
                <a:cs typeface="+mn-lt"/>
              </a:rPr>
              <a:t>(9), 1709-1727.</a:t>
            </a:r>
          </a:p>
          <a:p>
            <a:r>
              <a:rPr lang="tr-TR" err="1">
                <a:ea typeface="+mn-lt"/>
                <a:cs typeface="+mn-lt"/>
              </a:rPr>
              <a:t>Sheikhbardsiri</a:t>
            </a:r>
            <a:r>
              <a:rPr lang="tr-TR">
                <a:ea typeface="+mn-lt"/>
                <a:cs typeface="+mn-lt"/>
              </a:rPr>
              <a:t>, H., </a:t>
            </a:r>
            <a:r>
              <a:rPr lang="tr-TR" err="1">
                <a:ea typeface="+mn-lt"/>
                <a:cs typeface="+mn-lt"/>
              </a:rPr>
              <a:t>Yarmohammadian</a:t>
            </a:r>
            <a:r>
              <a:rPr lang="tr-TR">
                <a:ea typeface="+mn-lt"/>
                <a:cs typeface="+mn-lt"/>
              </a:rPr>
              <a:t>, M. H., </a:t>
            </a:r>
            <a:r>
              <a:rPr lang="tr-TR" err="1">
                <a:ea typeface="+mn-lt"/>
                <a:cs typeface="+mn-lt"/>
              </a:rPr>
              <a:t>Rezaei</a:t>
            </a:r>
            <a:r>
              <a:rPr lang="tr-TR">
                <a:ea typeface="+mn-lt"/>
                <a:cs typeface="+mn-lt"/>
              </a:rPr>
              <a:t>, F., &amp; </a:t>
            </a:r>
            <a:r>
              <a:rPr lang="tr-TR" err="1">
                <a:ea typeface="+mn-lt"/>
                <a:cs typeface="+mn-lt"/>
              </a:rPr>
              <a:t>Maracy</a:t>
            </a:r>
            <a:r>
              <a:rPr lang="tr-TR">
                <a:ea typeface="+mn-lt"/>
                <a:cs typeface="+mn-lt"/>
              </a:rPr>
              <a:t>, M. R. (2017). </a:t>
            </a:r>
            <a:r>
              <a:rPr lang="tr-TR" err="1">
                <a:ea typeface="+mn-lt"/>
                <a:cs typeface="+mn-lt"/>
              </a:rPr>
              <a:t>Rehabilitation</a:t>
            </a:r>
            <a:r>
              <a:rPr lang="tr-TR">
                <a:ea typeface="+mn-lt"/>
                <a:cs typeface="+mn-lt"/>
              </a:rPr>
              <a:t> of </a:t>
            </a:r>
            <a:r>
              <a:rPr lang="tr-TR" err="1">
                <a:ea typeface="+mn-lt"/>
                <a:cs typeface="+mn-lt"/>
              </a:rPr>
              <a:t>vulnerable</a:t>
            </a:r>
            <a:r>
              <a:rPr lang="tr-TR">
                <a:ea typeface="+mn-lt"/>
                <a:cs typeface="+mn-lt"/>
              </a:rPr>
              <a:t> </a:t>
            </a:r>
            <a:r>
              <a:rPr lang="tr-TR" err="1">
                <a:ea typeface="+mn-lt"/>
                <a:cs typeface="+mn-lt"/>
              </a:rPr>
              <a:t>groups</a:t>
            </a:r>
            <a:r>
              <a:rPr lang="tr-TR">
                <a:ea typeface="+mn-lt"/>
                <a:cs typeface="+mn-lt"/>
              </a:rPr>
              <a:t> in </a:t>
            </a:r>
            <a:r>
              <a:rPr lang="tr-TR" err="1">
                <a:ea typeface="+mn-lt"/>
                <a:cs typeface="+mn-lt"/>
              </a:rPr>
              <a:t>emergencies</a:t>
            </a:r>
            <a:r>
              <a:rPr lang="tr-TR">
                <a:ea typeface="+mn-lt"/>
                <a:cs typeface="+mn-lt"/>
              </a:rPr>
              <a:t> </a:t>
            </a:r>
            <a:r>
              <a:rPr lang="tr-TR" err="1">
                <a:ea typeface="+mn-lt"/>
                <a:cs typeface="+mn-lt"/>
              </a:rPr>
              <a:t>and</a:t>
            </a:r>
            <a:r>
              <a:rPr lang="tr-TR">
                <a:ea typeface="+mn-lt"/>
                <a:cs typeface="+mn-lt"/>
              </a:rPr>
              <a:t> </a:t>
            </a:r>
            <a:r>
              <a:rPr lang="tr-TR" err="1">
                <a:ea typeface="+mn-lt"/>
                <a:cs typeface="+mn-lt"/>
              </a:rPr>
              <a:t>disasters</a:t>
            </a:r>
            <a:r>
              <a:rPr lang="tr-TR">
                <a:ea typeface="+mn-lt"/>
                <a:cs typeface="+mn-lt"/>
              </a:rPr>
              <a:t>: A </a:t>
            </a:r>
            <a:r>
              <a:rPr lang="tr-TR" err="1">
                <a:ea typeface="+mn-lt"/>
                <a:cs typeface="+mn-lt"/>
              </a:rPr>
              <a:t>systematic</a:t>
            </a:r>
            <a:r>
              <a:rPr lang="tr-TR">
                <a:ea typeface="+mn-lt"/>
                <a:cs typeface="+mn-lt"/>
              </a:rPr>
              <a:t> </a:t>
            </a:r>
            <a:r>
              <a:rPr lang="tr-TR" err="1">
                <a:ea typeface="+mn-lt"/>
                <a:cs typeface="+mn-lt"/>
              </a:rPr>
              <a:t>review</a:t>
            </a:r>
            <a:r>
              <a:rPr lang="tr-TR">
                <a:ea typeface="+mn-lt"/>
                <a:cs typeface="+mn-lt"/>
              </a:rPr>
              <a:t>. </a:t>
            </a:r>
            <a:r>
              <a:rPr lang="tr-TR" i="1">
                <a:ea typeface="+mn-lt"/>
                <a:cs typeface="+mn-lt"/>
              </a:rPr>
              <a:t>World </a:t>
            </a:r>
            <a:r>
              <a:rPr lang="tr-TR" i="1" err="1">
                <a:ea typeface="+mn-lt"/>
                <a:cs typeface="+mn-lt"/>
              </a:rPr>
              <a:t>journal</a:t>
            </a:r>
            <a:r>
              <a:rPr lang="tr-TR" i="1">
                <a:ea typeface="+mn-lt"/>
                <a:cs typeface="+mn-lt"/>
              </a:rPr>
              <a:t> of </a:t>
            </a:r>
            <a:r>
              <a:rPr lang="tr-TR" i="1" err="1">
                <a:ea typeface="+mn-lt"/>
                <a:cs typeface="+mn-lt"/>
              </a:rPr>
              <a:t>emergency</a:t>
            </a:r>
            <a:r>
              <a:rPr lang="tr-TR" i="1">
                <a:ea typeface="+mn-lt"/>
                <a:cs typeface="+mn-lt"/>
              </a:rPr>
              <a:t> </a:t>
            </a:r>
            <a:r>
              <a:rPr lang="tr-TR" i="1" err="1">
                <a:ea typeface="+mn-lt"/>
                <a:cs typeface="+mn-lt"/>
              </a:rPr>
              <a:t>medicine</a:t>
            </a:r>
            <a:r>
              <a:rPr lang="tr-TR">
                <a:ea typeface="+mn-lt"/>
                <a:cs typeface="+mn-lt"/>
              </a:rPr>
              <a:t>, </a:t>
            </a:r>
            <a:r>
              <a:rPr lang="tr-TR" i="1">
                <a:ea typeface="+mn-lt"/>
                <a:cs typeface="+mn-lt"/>
              </a:rPr>
              <a:t>8</a:t>
            </a:r>
            <a:r>
              <a:rPr lang="tr-TR">
                <a:ea typeface="+mn-lt"/>
                <a:cs typeface="+mn-lt"/>
              </a:rPr>
              <a:t>(4), 253.</a:t>
            </a:r>
          </a:p>
          <a:p>
            <a:r>
              <a:rPr lang="tr-TR">
                <a:ea typeface="+mn-lt"/>
                <a:cs typeface="+mn-lt"/>
              </a:rPr>
              <a:t>Tanık, F. A., Davas, A., &amp; Akademi, T. İ. H. V. KİTLESEL TRAVMALARDA HALK SAĞLIĞI YAKLAŞIMI.</a:t>
            </a:r>
          </a:p>
          <a:p>
            <a:r>
              <a:rPr lang="tr-TR">
                <a:ea typeface="+mn-lt"/>
                <a:cs typeface="+mn-lt"/>
              </a:rPr>
              <a:t>SEZER, A., DEMİRBAŞ, H., &amp; Ergun, A. (2013). Afet yönetiminde halk sağlığı hemşiresinin rol ve sorumlulukları. </a:t>
            </a:r>
            <a:r>
              <a:rPr lang="tr-TR" i="1" err="1">
                <a:ea typeface="+mn-lt"/>
                <a:cs typeface="+mn-lt"/>
              </a:rPr>
              <a:t>Florence</a:t>
            </a:r>
            <a:r>
              <a:rPr lang="tr-TR" i="1">
                <a:ea typeface="+mn-lt"/>
                <a:cs typeface="+mn-lt"/>
              </a:rPr>
              <a:t> Nightingale </a:t>
            </a:r>
            <a:r>
              <a:rPr lang="tr-TR" i="1" err="1">
                <a:ea typeface="+mn-lt"/>
                <a:cs typeface="+mn-lt"/>
              </a:rPr>
              <a:t>Journal</a:t>
            </a:r>
            <a:r>
              <a:rPr lang="tr-TR" i="1">
                <a:ea typeface="+mn-lt"/>
                <a:cs typeface="+mn-lt"/>
              </a:rPr>
              <a:t> of </a:t>
            </a:r>
            <a:r>
              <a:rPr lang="tr-TR" i="1" err="1">
                <a:ea typeface="+mn-lt"/>
                <a:cs typeface="+mn-lt"/>
              </a:rPr>
              <a:t>Nursing</a:t>
            </a:r>
            <a:r>
              <a:rPr lang="tr-TR">
                <a:ea typeface="+mn-lt"/>
                <a:cs typeface="+mn-lt"/>
              </a:rPr>
              <a:t>, </a:t>
            </a:r>
            <a:r>
              <a:rPr lang="tr-TR" i="1">
                <a:ea typeface="+mn-lt"/>
                <a:cs typeface="+mn-lt"/>
              </a:rPr>
              <a:t>21</a:t>
            </a:r>
            <a:r>
              <a:rPr lang="tr-TR">
                <a:ea typeface="+mn-lt"/>
                <a:cs typeface="+mn-lt"/>
              </a:rPr>
              <a:t>(2), 122-128.</a:t>
            </a:r>
          </a:p>
          <a:p>
            <a:r>
              <a:rPr lang="tr-TR">
                <a:ea typeface="+mn-lt"/>
                <a:cs typeface="+mn-lt"/>
              </a:rPr>
              <a:t>•</a:t>
            </a:r>
            <a:r>
              <a:rPr lang="tr-TR">
                <a:ea typeface="+mn-lt"/>
                <a:cs typeface="+mn-lt"/>
                <a:hlinkClick r:id="rId2"/>
              </a:rPr>
              <a:t>https://www.yenicaggazetesi.com.tr/depremzedelerin-kaldigi-cadirda-cikan-yanginda-olen-minik-elif-topraga-verildi-646710h.htm</a:t>
            </a:r>
            <a:endParaRPr lang="tr-TR"/>
          </a:p>
          <a:p>
            <a:r>
              <a:rPr lang="tr-TR">
                <a:ea typeface="+mn-lt"/>
                <a:cs typeface="+mn-lt"/>
              </a:rPr>
              <a:t>•Koçak M. Ulusal ve </a:t>
            </a:r>
            <a:r>
              <a:rPr lang="tr-TR" err="1">
                <a:ea typeface="+mn-lt"/>
                <a:cs typeface="+mn-lt"/>
              </a:rPr>
              <a:t>ulusararası</a:t>
            </a:r>
            <a:r>
              <a:rPr lang="tr-TR">
                <a:ea typeface="+mn-lt"/>
                <a:cs typeface="+mn-lt"/>
              </a:rPr>
              <a:t> afet eğitimi. </a:t>
            </a:r>
            <a:r>
              <a:rPr lang="tr-TR" err="1">
                <a:ea typeface="+mn-lt"/>
                <a:cs typeface="+mn-lt"/>
              </a:rPr>
              <a:t>Özüçelik</a:t>
            </a:r>
            <a:r>
              <a:rPr lang="tr-TR">
                <a:ea typeface="+mn-lt"/>
                <a:cs typeface="+mn-lt"/>
              </a:rPr>
              <a:t> DN, editör. Afetlerde Acil Tıp Hizmetleri. 1. Baskı. Ankara: Türkiye Klinikleri; 2019. p.89-96. </a:t>
            </a:r>
            <a:endParaRPr lang="tr-TR"/>
          </a:p>
          <a:p>
            <a:r>
              <a:rPr lang="tr-TR">
                <a:ea typeface="+mn-lt"/>
                <a:cs typeface="+mn-lt"/>
              </a:rPr>
              <a:t>•</a:t>
            </a:r>
            <a:r>
              <a:rPr lang="tr-TR" err="1">
                <a:ea typeface="+mn-lt"/>
                <a:cs typeface="+mn-lt"/>
              </a:rPr>
              <a:t>Taskiran</a:t>
            </a:r>
            <a:r>
              <a:rPr lang="tr-TR">
                <a:ea typeface="+mn-lt"/>
                <a:cs typeface="+mn-lt"/>
              </a:rPr>
              <a:t>, G., &amp; Baykal, U. (2019). </a:t>
            </a:r>
            <a:r>
              <a:rPr lang="tr-TR" err="1">
                <a:ea typeface="+mn-lt"/>
                <a:cs typeface="+mn-lt"/>
              </a:rPr>
              <a:t>Nurses</a:t>
            </a:r>
            <a:r>
              <a:rPr lang="tr-TR">
                <a:ea typeface="+mn-lt"/>
                <a:cs typeface="+mn-lt"/>
              </a:rPr>
              <a:t>’ </a:t>
            </a:r>
            <a:r>
              <a:rPr lang="tr-TR" err="1">
                <a:ea typeface="+mn-lt"/>
                <a:cs typeface="+mn-lt"/>
              </a:rPr>
              <a:t>disaster</a:t>
            </a:r>
            <a:r>
              <a:rPr lang="tr-TR">
                <a:ea typeface="+mn-lt"/>
                <a:cs typeface="+mn-lt"/>
              </a:rPr>
              <a:t> </a:t>
            </a:r>
            <a:r>
              <a:rPr lang="tr-TR" err="1">
                <a:ea typeface="+mn-lt"/>
                <a:cs typeface="+mn-lt"/>
              </a:rPr>
              <a:t>preparedness</a:t>
            </a:r>
            <a:r>
              <a:rPr lang="tr-TR">
                <a:ea typeface="+mn-lt"/>
                <a:cs typeface="+mn-lt"/>
              </a:rPr>
              <a:t> </a:t>
            </a:r>
            <a:r>
              <a:rPr lang="tr-TR" err="1">
                <a:ea typeface="+mn-lt"/>
                <a:cs typeface="+mn-lt"/>
              </a:rPr>
              <a:t>and</a:t>
            </a:r>
            <a:r>
              <a:rPr lang="tr-TR">
                <a:ea typeface="+mn-lt"/>
                <a:cs typeface="+mn-lt"/>
              </a:rPr>
              <a:t> </a:t>
            </a:r>
            <a:r>
              <a:rPr lang="tr-TR" err="1">
                <a:ea typeface="+mn-lt"/>
                <a:cs typeface="+mn-lt"/>
              </a:rPr>
              <a:t>core</a:t>
            </a:r>
            <a:r>
              <a:rPr lang="tr-TR">
                <a:ea typeface="+mn-lt"/>
                <a:cs typeface="+mn-lt"/>
              </a:rPr>
              <a:t> </a:t>
            </a:r>
            <a:r>
              <a:rPr lang="tr-TR" err="1">
                <a:ea typeface="+mn-lt"/>
                <a:cs typeface="+mn-lt"/>
              </a:rPr>
              <a:t>competencies</a:t>
            </a:r>
            <a:r>
              <a:rPr lang="tr-TR">
                <a:ea typeface="+mn-lt"/>
                <a:cs typeface="+mn-lt"/>
              </a:rPr>
              <a:t> in </a:t>
            </a:r>
            <a:r>
              <a:rPr lang="tr-TR" err="1">
                <a:ea typeface="+mn-lt"/>
                <a:cs typeface="+mn-lt"/>
              </a:rPr>
              <a:t>Turkey</a:t>
            </a:r>
            <a:r>
              <a:rPr lang="tr-TR">
                <a:ea typeface="+mn-lt"/>
                <a:cs typeface="+mn-lt"/>
              </a:rPr>
              <a:t>: a </a:t>
            </a:r>
            <a:r>
              <a:rPr lang="tr-TR" err="1">
                <a:ea typeface="+mn-lt"/>
                <a:cs typeface="+mn-lt"/>
              </a:rPr>
              <a:t>descriptive</a:t>
            </a:r>
            <a:r>
              <a:rPr lang="tr-TR">
                <a:ea typeface="+mn-lt"/>
                <a:cs typeface="+mn-lt"/>
              </a:rPr>
              <a:t> </a:t>
            </a:r>
            <a:r>
              <a:rPr lang="tr-TR" err="1">
                <a:ea typeface="+mn-lt"/>
                <a:cs typeface="+mn-lt"/>
              </a:rPr>
              <a:t>correlational</a:t>
            </a:r>
            <a:r>
              <a:rPr lang="tr-TR">
                <a:ea typeface="+mn-lt"/>
                <a:cs typeface="+mn-lt"/>
              </a:rPr>
              <a:t> </a:t>
            </a:r>
            <a:r>
              <a:rPr lang="tr-TR" err="1">
                <a:ea typeface="+mn-lt"/>
                <a:cs typeface="+mn-lt"/>
              </a:rPr>
              <a:t>design</a:t>
            </a:r>
            <a:r>
              <a:rPr lang="tr-TR">
                <a:ea typeface="+mn-lt"/>
                <a:cs typeface="+mn-lt"/>
              </a:rPr>
              <a:t>. </a:t>
            </a:r>
            <a:r>
              <a:rPr lang="tr-TR" i="1">
                <a:ea typeface="+mn-lt"/>
                <a:cs typeface="+mn-lt"/>
              </a:rPr>
              <a:t>International </a:t>
            </a:r>
            <a:r>
              <a:rPr lang="tr-TR" i="1" err="1">
                <a:ea typeface="+mn-lt"/>
                <a:cs typeface="+mn-lt"/>
              </a:rPr>
              <a:t>nursing</a:t>
            </a:r>
            <a:r>
              <a:rPr lang="tr-TR" i="1">
                <a:ea typeface="+mn-lt"/>
                <a:cs typeface="+mn-lt"/>
              </a:rPr>
              <a:t> </a:t>
            </a:r>
            <a:r>
              <a:rPr lang="tr-TR" i="1" err="1">
                <a:ea typeface="+mn-lt"/>
                <a:cs typeface="+mn-lt"/>
              </a:rPr>
              <a:t>review</a:t>
            </a:r>
            <a:r>
              <a:rPr lang="tr-TR">
                <a:ea typeface="+mn-lt"/>
                <a:cs typeface="+mn-lt"/>
              </a:rPr>
              <a:t>, </a:t>
            </a:r>
            <a:r>
              <a:rPr lang="tr-TR" i="1">
                <a:ea typeface="+mn-lt"/>
                <a:cs typeface="+mn-lt"/>
              </a:rPr>
              <a:t>66</a:t>
            </a:r>
            <a:r>
              <a:rPr lang="tr-TR">
                <a:ea typeface="+mn-lt"/>
                <a:cs typeface="+mn-lt"/>
              </a:rPr>
              <a:t>(2), 165-175.</a:t>
            </a:r>
            <a:endParaRPr lang="tr-TR"/>
          </a:p>
          <a:p>
            <a:r>
              <a:rPr lang="tr-TR">
                <a:ea typeface="+mn-lt"/>
                <a:cs typeface="+mn-lt"/>
              </a:rPr>
              <a:t>ÇOBAN, H. (2019). Afet sonrası iyileştirme planı hazırlanması. </a:t>
            </a:r>
            <a:r>
              <a:rPr lang="tr-TR" i="1" err="1">
                <a:ea typeface="+mn-lt"/>
                <a:cs typeface="+mn-lt"/>
              </a:rPr>
              <a:t>Resilience</a:t>
            </a:r>
            <a:r>
              <a:rPr lang="tr-TR">
                <a:ea typeface="+mn-lt"/>
                <a:cs typeface="+mn-lt"/>
              </a:rPr>
              <a:t>, </a:t>
            </a:r>
            <a:r>
              <a:rPr lang="tr-TR" i="1">
                <a:ea typeface="+mn-lt"/>
                <a:cs typeface="+mn-lt"/>
              </a:rPr>
              <a:t>3</a:t>
            </a:r>
            <a:r>
              <a:rPr lang="tr-TR">
                <a:ea typeface="+mn-lt"/>
                <a:cs typeface="+mn-lt"/>
              </a:rPr>
              <a:t>(2), 239-246.</a:t>
            </a:r>
            <a:endParaRPr lang="tr-TR"/>
          </a:p>
          <a:p>
            <a:r>
              <a:rPr lang="tr-TR">
                <a:ea typeface="+mn-lt"/>
                <a:cs typeface="+mn-lt"/>
              </a:rPr>
              <a:t>AKPINAR, N. B., &amp; CERAN, M. (2020). Afetlerle ilgili güncel yaklaşımlar ve afet hemşiresinin rol ve sorumlulukları. </a:t>
            </a:r>
            <a:r>
              <a:rPr lang="tr-TR" i="1">
                <a:ea typeface="+mn-lt"/>
                <a:cs typeface="+mn-lt"/>
              </a:rPr>
              <a:t>Paramedik ve Acil Sağlık Hizmetleri Dergisi</a:t>
            </a:r>
            <a:r>
              <a:rPr lang="tr-TR">
                <a:ea typeface="+mn-lt"/>
                <a:cs typeface="+mn-lt"/>
              </a:rPr>
              <a:t>, </a:t>
            </a:r>
            <a:r>
              <a:rPr lang="tr-TR" i="1">
                <a:ea typeface="+mn-lt"/>
                <a:cs typeface="+mn-lt"/>
              </a:rPr>
              <a:t>1</a:t>
            </a:r>
            <a:r>
              <a:rPr lang="tr-TR">
                <a:ea typeface="+mn-lt"/>
                <a:cs typeface="+mn-lt"/>
              </a:rPr>
              <a:t>(1), 28-40.</a:t>
            </a:r>
            <a:endParaRPr lang="tr-TR"/>
          </a:p>
          <a:p>
            <a:endParaRPr lang="tr-TR"/>
          </a:p>
        </p:txBody>
      </p:sp>
      <p:grpSp>
        <p:nvGrpSpPr>
          <p:cNvPr id="48" name="Group 47">
            <a:extLst>
              <a:ext uri="{FF2B5EF4-FFF2-40B4-BE49-F238E27FC236}">
                <a16:creationId xmlns:a16="http://schemas.microsoft.com/office/drawing/2014/main" xmlns="" id="{0A30B600-877F-7746-B57D-25C3B476FE7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6858000"/>
            <a:chOff x="10290315" y="0"/>
            <a:chExt cx="1901686" cy="6858000"/>
          </a:xfrm>
        </p:grpSpPr>
        <p:sp>
          <p:nvSpPr>
            <p:cNvPr id="49" name="Freeform 43">
              <a:extLst>
                <a:ext uri="{FF2B5EF4-FFF2-40B4-BE49-F238E27FC236}">
                  <a16:creationId xmlns:a16="http://schemas.microsoft.com/office/drawing/2014/main" xmlns="" id="{2C3F9BC4-CA61-1545-AFCA-2998DE0A81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4">
              <a:extLst>
                <a:ext uri="{FF2B5EF4-FFF2-40B4-BE49-F238E27FC236}">
                  <a16:creationId xmlns:a16="http://schemas.microsoft.com/office/drawing/2014/main" xmlns="" id="{6DF9667B-A221-FF48-BE03-0BCECE0271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45">
              <a:extLst>
                <a:ext uri="{FF2B5EF4-FFF2-40B4-BE49-F238E27FC236}">
                  <a16:creationId xmlns:a16="http://schemas.microsoft.com/office/drawing/2014/main" xmlns="" id="{B043781C-7B99-5E41-ACB6-43554D9E34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46">
              <a:extLst>
                <a:ext uri="{FF2B5EF4-FFF2-40B4-BE49-F238E27FC236}">
                  <a16:creationId xmlns:a16="http://schemas.microsoft.com/office/drawing/2014/main" xmlns="" id="{24D64776-7D03-D04E-9D4F-4913424D1A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47">
              <a:extLst>
                <a:ext uri="{FF2B5EF4-FFF2-40B4-BE49-F238E27FC236}">
                  <a16:creationId xmlns:a16="http://schemas.microsoft.com/office/drawing/2014/main" xmlns="" id="{84D49EAC-E325-E74E-9875-A5B09696F6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48">
              <a:extLst>
                <a:ext uri="{FF2B5EF4-FFF2-40B4-BE49-F238E27FC236}">
                  <a16:creationId xmlns:a16="http://schemas.microsoft.com/office/drawing/2014/main" xmlns="" id="{A82CBB5F-9CE4-9F41-828D-030FF74ABE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6" name="Straight Connector 55">
            <a:extLst>
              <a:ext uri="{FF2B5EF4-FFF2-40B4-BE49-F238E27FC236}">
                <a16:creationId xmlns:a16="http://schemas.microsoft.com/office/drawing/2014/main" xmlns="" id="{BE2AC807-9FDE-674F-84BF-EC319D68324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166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xmlns="" id="{EB46B8FB-F6A2-5F47-A6CD-A7E17E6927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201388" y="0"/>
            <a:ext cx="5990612" cy="6858001"/>
            <a:chOff x="6201388" y="0"/>
            <a:chExt cx="5990612" cy="6858001"/>
          </a:xfrm>
        </p:grpSpPr>
        <p:sp>
          <p:nvSpPr>
            <p:cNvPr id="13" name="Oval 12">
              <a:extLst>
                <a:ext uri="{FF2B5EF4-FFF2-40B4-BE49-F238E27FC236}">
                  <a16:creationId xmlns:a16="http://schemas.microsoft.com/office/drawing/2014/main" xmlns="" id="{419BDE93-3EC2-4E4D-BC0B-417378F49E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6">
              <a:extLst>
                <a:ext uri="{FF2B5EF4-FFF2-40B4-BE49-F238E27FC236}">
                  <a16:creationId xmlns:a16="http://schemas.microsoft.com/office/drawing/2014/main" xmlns="" id="{FE21F82F-1EE5-8240-97F8-387DF0253F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48">
              <a:extLst>
                <a:ext uri="{FF2B5EF4-FFF2-40B4-BE49-F238E27FC236}">
                  <a16:creationId xmlns:a16="http://schemas.microsoft.com/office/drawing/2014/main" xmlns="" id="{AE1903E3-6B5F-6B4C-9A1F-62628A050A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xmlns="" id="{F7C55863-3B37-0743-B001-1A970033FB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932B4C24-3A58-924C-B79A-D961EF7C2C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21EF52E0-D2CF-544F-93A6-4D7B45A048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3">
              <a:extLst>
                <a:ext uri="{FF2B5EF4-FFF2-40B4-BE49-F238E27FC236}">
                  <a16:creationId xmlns:a16="http://schemas.microsoft.com/office/drawing/2014/main" xmlns="" id="{6966CFE5-1C8C-2E4F-9B2D-A8438F5A53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64">
              <a:extLst>
                <a:ext uri="{FF2B5EF4-FFF2-40B4-BE49-F238E27FC236}">
                  <a16:creationId xmlns:a16="http://schemas.microsoft.com/office/drawing/2014/main" xmlns="" id="{9FD29EF3-A5B2-554A-A307-6BE1BCE8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xmlns="" id="{AC1ECAD8-0CF2-934D-AA1E-C108208CDE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DB14DED1-3A58-8C4D-902E-2A9F34043F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65D65157-5719-0341-A807-A8956595FB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A7F23F74-B777-2A4C-8EF9-E798880D59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70">
              <a:extLst>
                <a:ext uri="{FF2B5EF4-FFF2-40B4-BE49-F238E27FC236}">
                  <a16:creationId xmlns:a16="http://schemas.microsoft.com/office/drawing/2014/main" xmlns="" id="{E3B9A050-0AE1-1D4B-A2AC-6EEF64B106D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71">
              <a:extLst>
                <a:ext uri="{FF2B5EF4-FFF2-40B4-BE49-F238E27FC236}">
                  <a16:creationId xmlns:a16="http://schemas.microsoft.com/office/drawing/2014/main" xmlns="" id="{C424FE38-F803-8D47-BF56-1B18EC2B1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xmlns="" id="{E37187F2-9212-0641-97D0-1ACD50B748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C760C651-2AC4-564E-BEAA-AB7FAFE7F7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58B0A1B8-5BA3-3548-9511-B4904D052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75">
              <a:extLst>
                <a:ext uri="{FF2B5EF4-FFF2-40B4-BE49-F238E27FC236}">
                  <a16:creationId xmlns:a16="http://schemas.microsoft.com/office/drawing/2014/main" xmlns="" id="{424CD779-EE9A-214D-9488-767327E373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6">
              <a:extLst>
                <a:ext uri="{FF2B5EF4-FFF2-40B4-BE49-F238E27FC236}">
                  <a16:creationId xmlns:a16="http://schemas.microsoft.com/office/drawing/2014/main" xmlns="" id="{630D08C6-9EFB-8540-875F-2A55DED2AA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77">
              <a:extLst>
                <a:ext uri="{FF2B5EF4-FFF2-40B4-BE49-F238E27FC236}">
                  <a16:creationId xmlns:a16="http://schemas.microsoft.com/office/drawing/2014/main" xmlns="" id="{D7E8DA86-1294-4641-9C52-6E15315064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78">
              <a:extLst>
                <a:ext uri="{FF2B5EF4-FFF2-40B4-BE49-F238E27FC236}">
                  <a16:creationId xmlns:a16="http://schemas.microsoft.com/office/drawing/2014/main" xmlns="" id="{011063C9-2A43-3348-A018-F27FACAA77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79">
              <a:extLst>
                <a:ext uri="{FF2B5EF4-FFF2-40B4-BE49-F238E27FC236}">
                  <a16:creationId xmlns:a16="http://schemas.microsoft.com/office/drawing/2014/main" xmlns="" id="{EE85C7DE-D965-244F-BD95-3A05FF4AAC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80">
              <a:extLst>
                <a:ext uri="{FF2B5EF4-FFF2-40B4-BE49-F238E27FC236}">
                  <a16:creationId xmlns:a16="http://schemas.microsoft.com/office/drawing/2014/main" xmlns="" id="{315A1389-149A-3342-A863-637D42FDB2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81">
              <a:extLst>
                <a:ext uri="{FF2B5EF4-FFF2-40B4-BE49-F238E27FC236}">
                  <a16:creationId xmlns:a16="http://schemas.microsoft.com/office/drawing/2014/main" xmlns="" id="{B149CC6F-B6C6-BE46-B451-1BF7D47A893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0" name="Straight Connector 37">
            <a:extLst>
              <a:ext uri="{FF2B5EF4-FFF2-40B4-BE49-F238E27FC236}">
                <a16:creationId xmlns:a16="http://schemas.microsoft.com/office/drawing/2014/main" xmlns="" id="{D33A3282-0389-C547-8CA6-7F3E7F27B3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11" name="Rectangle 39">
            <a:extLst>
              <a:ext uri="{FF2B5EF4-FFF2-40B4-BE49-F238E27FC236}">
                <a16:creationId xmlns:a16="http://schemas.microsoft.com/office/drawing/2014/main" xmlns="" id="{4EFE82FE-7465-AE46-88DF-34D347E83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46AE40B0-76FF-1A65-4E49-1E108998C89C}"/>
              </a:ext>
            </a:extLst>
          </p:cNvPr>
          <p:cNvSpPr>
            <a:spLocks noGrp="1"/>
          </p:cNvSpPr>
          <p:nvPr>
            <p:ph type="title"/>
          </p:nvPr>
        </p:nvSpPr>
        <p:spPr>
          <a:xfrm>
            <a:off x="566924" y="765768"/>
            <a:ext cx="8171012" cy="1063244"/>
          </a:xfrm>
        </p:spPr>
        <p:txBody>
          <a:bodyPr vert="horz" lIns="91440" tIns="45720" rIns="91440" bIns="45720" rtlCol="0" anchor="t">
            <a:normAutofit/>
          </a:bodyPr>
          <a:lstStyle/>
          <a:p>
            <a:pPr>
              <a:lnSpc>
                <a:spcPct val="90000"/>
              </a:lnSpc>
            </a:pPr>
            <a:r>
              <a:rPr lang="en-US" sz="3400" err="1"/>
              <a:t>Sabrınız</a:t>
            </a:r>
            <a:r>
              <a:rPr lang="en-US" sz="3400"/>
              <a:t> </a:t>
            </a:r>
            <a:r>
              <a:rPr lang="en-US" sz="3400" err="1"/>
              <a:t>için</a:t>
            </a:r>
            <a:r>
              <a:rPr lang="en-US" sz="3400"/>
              <a:t> </a:t>
            </a:r>
            <a:r>
              <a:rPr lang="en-US" sz="3400" err="1"/>
              <a:t>teşekkür</a:t>
            </a:r>
            <a:r>
              <a:rPr lang="en-US" sz="3400"/>
              <a:t> </a:t>
            </a:r>
            <a:r>
              <a:rPr lang="en-US" sz="3400" err="1"/>
              <a:t>ediyorum</a:t>
            </a:r>
          </a:p>
        </p:txBody>
      </p:sp>
      <p:grpSp>
        <p:nvGrpSpPr>
          <p:cNvPr id="37" name="Group 41">
            <a:extLst>
              <a:ext uri="{FF2B5EF4-FFF2-40B4-BE49-F238E27FC236}">
                <a16:creationId xmlns:a16="http://schemas.microsoft.com/office/drawing/2014/main" xmlns="" id="{BCFFF971-DAC9-F44B-9F22-4B030B6B61B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43" name="Freeform 39">
              <a:extLst>
                <a:ext uri="{FF2B5EF4-FFF2-40B4-BE49-F238E27FC236}">
                  <a16:creationId xmlns:a16="http://schemas.microsoft.com/office/drawing/2014/main" xmlns="" id="{2E3E7145-2B02-8142-A82F-FFCA717D61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41">
              <a:extLst>
                <a:ext uri="{FF2B5EF4-FFF2-40B4-BE49-F238E27FC236}">
                  <a16:creationId xmlns:a16="http://schemas.microsoft.com/office/drawing/2014/main" xmlns="" id="{33EA453D-E925-4C4C-A1E9-D54E82602D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3">
              <a:extLst>
                <a:ext uri="{FF2B5EF4-FFF2-40B4-BE49-F238E27FC236}">
                  <a16:creationId xmlns:a16="http://schemas.microsoft.com/office/drawing/2014/main" xmlns="" id="{CBA4AF6C-8831-A34A-91A3-CC6ED3566B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4">
              <a:extLst>
                <a:ext uri="{FF2B5EF4-FFF2-40B4-BE49-F238E27FC236}">
                  <a16:creationId xmlns:a16="http://schemas.microsoft.com/office/drawing/2014/main" xmlns="" id="{8B12A352-6C2B-B94E-82E0-45D881BB7C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Resim 7" descr="metin, adam, insan, kişi, şahıs, kalabalık içeren bir resim&#10;&#10;Açıklama otomatik olarak oluşturuldu">
            <a:extLst>
              <a:ext uri="{FF2B5EF4-FFF2-40B4-BE49-F238E27FC236}">
                <a16:creationId xmlns:a16="http://schemas.microsoft.com/office/drawing/2014/main" xmlns="" id="{71965316-1B16-455F-8F5B-1B9FA549AD55}"/>
              </a:ext>
            </a:extLst>
          </p:cNvPr>
          <p:cNvPicPr>
            <a:picLocks noGrp="1" noChangeAspect="1"/>
          </p:cNvPicPr>
          <p:nvPr>
            <p:ph idx="1"/>
          </p:nvPr>
        </p:nvPicPr>
        <p:blipFill rotWithShape="1">
          <a:blip r:embed="rId2"/>
          <a:srcRect r="224" b="23600"/>
          <a:stretch/>
        </p:blipFill>
        <p:spPr>
          <a:xfrm>
            <a:off x="1785027" y="2169236"/>
            <a:ext cx="8618544" cy="3712134"/>
          </a:xfrm>
          <a:prstGeom prst="rect">
            <a:avLst/>
          </a:prstGeom>
        </p:spPr>
      </p:pic>
      <p:cxnSp>
        <p:nvCxnSpPr>
          <p:cNvPr id="48" name="Straight Connector 47">
            <a:extLst>
              <a:ext uri="{FF2B5EF4-FFF2-40B4-BE49-F238E27FC236}">
                <a16:creationId xmlns:a16="http://schemas.microsoft.com/office/drawing/2014/main" xmlns="" id="{51D4F49C-5EE1-6C4F-858E-AE02CC2CD5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419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F3FFED0-11AE-8E71-30A1-4681D7C284E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3B921A0C-E2BA-EB0D-E5A2-E2E108E06FD4}"/>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468038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61F5BE7-C482-1C7B-F7A0-33F974592E9F}"/>
              </a:ext>
            </a:extLst>
          </p:cNvPr>
          <p:cNvSpPr>
            <a:spLocks noGrp="1"/>
          </p:cNvSpPr>
          <p:nvPr>
            <p:ph type="title"/>
          </p:nvPr>
        </p:nvSpPr>
        <p:spPr/>
        <p:txBody>
          <a:bodyPr>
            <a:normAutofit fontScale="90000"/>
          </a:bodyPr>
          <a:lstStyle/>
          <a:p>
            <a:r>
              <a:rPr lang="tr-TR"/>
              <a:t>Afetlerin halk sağlığı üzerindeki etkileri</a:t>
            </a:r>
          </a:p>
        </p:txBody>
      </p:sp>
      <p:sp>
        <p:nvSpPr>
          <p:cNvPr id="3" name="İçerik Yer Tutucusu 2">
            <a:extLst>
              <a:ext uri="{FF2B5EF4-FFF2-40B4-BE49-F238E27FC236}">
                <a16:creationId xmlns:a16="http://schemas.microsoft.com/office/drawing/2014/main" xmlns="" id="{DC9369FC-4AAB-6402-AE5B-453B31A29492}"/>
              </a:ext>
            </a:extLst>
          </p:cNvPr>
          <p:cNvSpPr>
            <a:spLocks noGrp="1"/>
          </p:cNvSpPr>
          <p:nvPr>
            <p:ph idx="1"/>
          </p:nvPr>
        </p:nvSpPr>
        <p:spPr/>
        <p:txBody>
          <a:bodyPr vert="horz" lIns="91440" tIns="45720" rIns="91440" bIns="45720" rtlCol="0" anchor="t">
            <a:normAutofit fontScale="92500" lnSpcReduction="20000"/>
          </a:bodyPr>
          <a:lstStyle/>
          <a:p>
            <a:r>
              <a:rPr lang="tr-TR"/>
              <a:t>Mortalite ve morbidite oranlarının artması</a:t>
            </a:r>
          </a:p>
          <a:p>
            <a:r>
              <a:rPr lang="tr-TR"/>
              <a:t>Toplum faaliyetlerinin etkilenmesi</a:t>
            </a:r>
          </a:p>
          <a:p>
            <a:r>
              <a:rPr lang="tr-TR"/>
              <a:t>Ekonomik, çevresel ve/veya maddi hasara neden olabilecek yaralanmalar</a:t>
            </a:r>
          </a:p>
          <a:p>
            <a:r>
              <a:rPr lang="tr-TR"/>
              <a:t>Gıda temininin kesintiye uğraması</a:t>
            </a:r>
          </a:p>
          <a:p>
            <a:r>
              <a:rPr lang="tr-TR"/>
              <a:t>Nüfusun zorunlu yer değiştirmesi</a:t>
            </a:r>
          </a:p>
          <a:p>
            <a:r>
              <a:rPr lang="tr-TR"/>
              <a:t>Olumsuz psikolojik ve sosyal davranışların tetiklenmesi</a:t>
            </a:r>
          </a:p>
          <a:p>
            <a:r>
              <a:rPr lang="tr-TR"/>
              <a:t>Sağlık hizmetine erişimin kesintiye uğraması</a:t>
            </a:r>
          </a:p>
          <a:p>
            <a:r>
              <a:rPr lang="tr-TR"/>
              <a:t>Su ve güvenli barınma altyapılarının etkilenmesi</a:t>
            </a:r>
          </a:p>
        </p:txBody>
      </p:sp>
    </p:spTree>
    <p:extLst>
      <p:ext uri="{BB962C8B-B14F-4D97-AF65-F5344CB8AC3E}">
        <p14:creationId xmlns:p14="http://schemas.microsoft.com/office/powerpoint/2010/main" val="327393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xmlns="" id="{8E67A6F5-F47F-BD4C-9336-30E0A60EB96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629613" y="0"/>
            <a:ext cx="1901686" cy="4677439"/>
            <a:chOff x="10290315" y="0"/>
            <a:chExt cx="1901686" cy="4677439"/>
          </a:xfrm>
        </p:grpSpPr>
        <p:sp>
          <p:nvSpPr>
            <p:cNvPr id="48" name="Freeform 19">
              <a:extLst>
                <a:ext uri="{FF2B5EF4-FFF2-40B4-BE49-F238E27FC236}">
                  <a16:creationId xmlns:a16="http://schemas.microsoft.com/office/drawing/2014/main" xmlns="" id="{DA710708-67E0-194C-9A96-FD528D2075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21">
              <a:extLst>
                <a:ext uri="{FF2B5EF4-FFF2-40B4-BE49-F238E27FC236}">
                  <a16:creationId xmlns:a16="http://schemas.microsoft.com/office/drawing/2014/main" xmlns="" id="{2B6DA887-E216-1245-8F6F-B21233D94B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23">
              <a:extLst>
                <a:ext uri="{FF2B5EF4-FFF2-40B4-BE49-F238E27FC236}">
                  <a16:creationId xmlns:a16="http://schemas.microsoft.com/office/drawing/2014/main" xmlns="" id="{2AE2F0EF-0001-F243-85DC-2B8812AB48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24">
              <a:extLst>
                <a:ext uri="{FF2B5EF4-FFF2-40B4-BE49-F238E27FC236}">
                  <a16:creationId xmlns:a16="http://schemas.microsoft.com/office/drawing/2014/main" xmlns="" id="{1491B174-1F11-D548-A885-7F98AF742C5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Başlık 1">
            <a:extLst>
              <a:ext uri="{FF2B5EF4-FFF2-40B4-BE49-F238E27FC236}">
                <a16:creationId xmlns:a16="http://schemas.microsoft.com/office/drawing/2014/main" xmlns="" id="{C08B607F-1E73-BD94-9E98-FE8FD96B4894}"/>
              </a:ext>
            </a:extLst>
          </p:cNvPr>
          <p:cNvSpPr>
            <a:spLocks noGrp="1"/>
          </p:cNvSpPr>
          <p:nvPr>
            <p:ph type="title"/>
          </p:nvPr>
        </p:nvSpPr>
        <p:spPr>
          <a:xfrm>
            <a:off x="565150" y="770890"/>
            <a:ext cx="6195187" cy="1268984"/>
          </a:xfrm>
        </p:spPr>
        <p:txBody>
          <a:bodyPr>
            <a:normAutofit/>
          </a:bodyPr>
          <a:lstStyle/>
          <a:p>
            <a:r>
              <a:rPr lang="tr-TR"/>
              <a:t>Afet hazırlık süreci</a:t>
            </a:r>
          </a:p>
        </p:txBody>
      </p:sp>
      <p:sp>
        <p:nvSpPr>
          <p:cNvPr id="10" name="İçerik Yer Tutucusu 9">
            <a:extLst>
              <a:ext uri="{FF2B5EF4-FFF2-40B4-BE49-F238E27FC236}">
                <a16:creationId xmlns:a16="http://schemas.microsoft.com/office/drawing/2014/main" xmlns="" id="{8DEC8F97-06F4-3084-92A1-A1EB302458DB}"/>
              </a:ext>
            </a:extLst>
          </p:cNvPr>
          <p:cNvSpPr>
            <a:spLocks noGrp="1"/>
          </p:cNvSpPr>
          <p:nvPr>
            <p:ph idx="1"/>
          </p:nvPr>
        </p:nvSpPr>
        <p:spPr>
          <a:xfrm>
            <a:off x="565150" y="2160016"/>
            <a:ext cx="6195187" cy="3601212"/>
          </a:xfrm>
        </p:spPr>
        <p:txBody>
          <a:bodyPr vert="horz" lIns="91440" tIns="45720" rIns="91440" bIns="45720" rtlCol="0" anchor="t">
            <a:normAutofit/>
          </a:bodyPr>
          <a:lstStyle/>
          <a:p>
            <a:pPr marL="342900" indent="-342900"/>
            <a:endParaRPr lang="tr-TR" sz="2200">
              <a:ea typeface="+mn-lt"/>
              <a:cs typeface="+mn-lt"/>
            </a:endParaRPr>
          </a:p>
          <a:p>
            <a:pPr marL="342900" indent="-342900"/>
            <a:r>
              <a:rPr lang="tr-TR" sz="2200">
                <a:ea typeface="+mn-lt"/>
                <a:cs typeface="+mn-lt"/>
              </a:rPr>
              <a:t>Acil ve afet durumlarının bilincinde olma, acil eylem planlarının basamaklı bir şekilde ve işbirliği içerisinde uygulanması, acıların ve afetin etkilerinin azaltılması veya önlenmesi açısından önem taşımaktadır.</a:t>
            </a:r>
            <a:endParaRPr lang="tr-TR" sz="2200"/>
          </a:p>
          <a:p>
            <a:pPr marL="342900" indent="-342900"/>
            <a:endParaRPr lang="tr-TR" sz="2200"/>
          </a:p>
          <a:p>
            <a:endParaRPr lang="tr-TR" sz="2200"/>
          </a:p>
        </p:txBody>
      </p:sp>
      <p:cxnSp>
        <p:nvCxnSpPr>
          <p:cNvPr id="53" name="Straight Connector 52">
            <a:extLst>
              <a:ext uri="{FF2B5EF4-FFF2-40B4-BE49-F238E27FC236}">
                <a16:creationId xmlns:a16="http://schemas.microsoft.com/office/drawing/2014/main" xmlns="" id="{BF3CF3DF-4809-5B42-9F22-9813913792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Serbest paraşüt atlayışı yapmış, havada süzülen büyük grup">
            <a:extLst>
              <a:ext uri="{FF2B5EF4-FFF2-40B4-BE49-F238E27FC236}">
                <a16:creationId xmlns:a16="http://schemas.microsoft.com/office/drawing/2014/main" xmlns="" id="{D03C0E41-231A-8D51-82A9-00F374CDADCD}"/>
              </a:ext>
            </a:extLst>
          </p:cNvPr>
          <p:cNvPicPr>
            <a:picLocks noChangeAspect="1"/>
          </p:cNvPicPr>
          <p:nvPr/>
        </p:nvPicPr>
        <p:blipFill rotWithShape="1">
          <a:blip r:embed="rId2"/>
          <a:srcRect l="27845" r="26994"/>
          <a:stretch/>
        </p:blipFill>
        <p:spPr>
          <a:xfrm>
            <a:off x="7534655" y="1"/>
            <a:ext cx="4657345" cy="6857999"/>
          </a:xfrm>
          <a:prstGeom prst="rect">
            <a:avLst/>
          </a:prstGeom>
        </p:spPr>
      </p:pic>
    </p:spTree>
    <p:extLst>
      <p:ext uri="{BB962C8B-B14F-4D97-AF65-F5344CB8AC3E}">
        <p14:creationId xmlns:p14="http://schemas.microsoft.com/office/powerpoint/2010/main" val="146021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xmlns="" id="{C7F2E4D6-EF46-1C43-8F3E-3620C3C83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BB3F89FD-8DC3-625E-2616-2505642111C6}"/>
              </a:ext>
            </a:extLst>
          </p:cNvPr>
          <p:cNvSpPr>
            <a:spLocks noGrp="1"/>
          </p:cNvSpPr>
          <p:nvPr>
            <p:ph type="title"/>
          </p:nvPr>
        </p:nvSpPr>
        <p:spPr>
          <a:xfrm>
            <a:off x="5628357" y="770890"/>
            <a:ext cx="5995137" cy="1268984"/>
          </a:xfrm>
        </p:spPr>
        <p:txBody>
          <a:bodyPr>
            <a:normAutofit/>
          </a:bodyPr>
          <a:lstStyle/>
          <a:p>
            <a:r>
              <a:rPr lang="tr-TR"/>
              <a:t>Afet hazırlık süreci </a:t>
            </a:r>
            <a:r>
              <a:rPr lang="tr-TR" sz="1400"/>
              <a:t>devam</a:t>
            </a:r>
          </a:p>
        </p:txBody>
      </p:sp>
      <p:sp>
        <p:nvSpPr>
          <p:cNvPr id="3" name="İçerik Yer Tutucusu 2">
            <a:extLst>
              <a:ext uri="{FF2B5EF4-FFF2-40B4-BE49-F238E27FC236}">
                <a16:creationId xmlns:a16="http://schemas.microsoft.com/office/drawing/2014/main" xmlns="" id="{35DD48C6-838E-3FFA-D559-CEDD84BE786E}"/>
              </a:ext>
            </a:extLst>
          </p:cNvPr>
          <p:cNvSpPr>
            <a:spLocks noGrp="1"/>
          </p:cNvSpPr>
          <p:nvPr>
            <p:ph idx="1"/>
          </p:nvPr>
        </p:nvSpPr>
        <p:spPr>
          <a:xfrm>
            <a:off x="5628357" y="2160016"/>
            <a:ext cx="5995137" cy="3601212"/>
          </a:xfrm>
        </p:spPr>
        <p:txBody>
          <a:bodyPr vert="horz" lIns="91440" tIns="45720" rIns="91440" bIns="45720" rtlCol="0" anchor="t">
            <a:noAutofit/>
          </a:bodyPr>
          <a:lstStyle/>
          <a:p>
            <a:pPr marL="0" indent="0">
              <a:lnSpc>
                <a:spcPct val="90000"/>
              </a:lnSpc>
            </a:pPr>
            <a:r>
              <a:rPr lang="tr-TR" sz="3200">
                <a:ea typeface="+mn-lt"/>
                <a:cs typeface="+mn-lt"/>
              </a:rPr>
              <a:t>Afet ve acil durum müdahalesinde bulunacakların eğitim ve öğretimini standartlaştırmak için birçok model oluşturulmuş ancak takım performansını geliştirmek ve test etmekten ziyade bireylerin kişisel mesleki gelişimine odaklanılmıştır.</a:t>
            </a:r>
          </a:p>
          <a:p>
            <a:pPr>
              <a:lnSpc>
                <a:spcPct val="90000"/>
              </a:lnSpc>
            </a:pPr>
            <a:endParaRPr lang="tr-TR" sz="3200"/>
          </a:p>
        </p:txBody>
      </p:sp>
      <p:pic>
        <p:nvPicPr>
          <p:cNvPr id="5" name="Picture 4" descr="Tek bir kırmızı parçası olan beyaz bulmaca">
            <a:extLst>
              <a:ext uri="{FF2B5EF4-FFF2-40B4-BE49-F238E27FC236}">
                <a16:creationId xmlns:a16="http://schemas.microsoft.com/office/drawing/2014/main" xmlns="" id="{724BECE1-6BDA-02ED-1EF2-E59516046414}"/>
              </a:ext>
            </a:extLst>
          </p:cNvPr>
          <p:cNvPicPr>
            <a:picLocks noChangeAspect="1"/>
          </p:cNvPicPr>
          <p:nvPr/>
        </p:nvPicPr>
        <p:blipFill rotWithShape="1">
          <a:blip r:embed="rId2"/>
          <a:srcRect l="31723" r="30076" b="-2"/>
          <a:stretch/>
        </p:blipFill>
        <p:spPr>
          <a:xfrm>
            <a:off x="1558404" y="683483"/>
            <a:ext cx="2511549" cy="3698265"/>
          </a:xfrm>
          <a:prstGeom prst="rect">
            <a:avLst/>
          </a:prstGeom>
        </p:spPr>
      </p:pic>
      <p:grpSp>
        <p:nvGrpSpPr>
          <p:cNvPr id="20" name="Group 23">
            <a:extLst>
              <a:ext uri="{FF2B5EF4-FFF2-40B4-BE49-F238E27FC236}">
                <a16:creationId xmlns:a16="http://schemas.microsoft.com/office/drawing/2014/main" xmlns="" id="{97620302-BEE8-1447-8324-5F4178AA169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0315" y="0"/>
            <a:ext cx="1901686" cy="4677439"/>
            <a:chOff x="10290315" y="0"/>
            <a:chExt cx="1901686" cy="4677439"/>
          </a:xfrm>
        </p:grpSpPr>
        <p:sp>
          <p:nvSpPr>
            <p:cNvPr id="25" name="Freeform 37">
              <a:extLst>
                <a:ext uri="{FF2B5EF4-FFF2-40B4-BE49-F238E27FC236}">
                  <a16:creationId xmlns:a16="http://schemas.microsoft.com/office/drawing/2014/main" xmlns="" id="{075332F5-EA0C-8B40-ADC9-D024EBD771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39">
              <a:extLst>
                <a:ext uri="{FF2B5EF4-FFF2-40B4-BE49-F238E27FC236}">
                  <a16:creationId xmlns:a16="http://schemas.microsoft.com/office/drawing/2014/main" xmlns="" id="{2619F114-DF39-F544-B487-5430D00E13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41">
              <a:extLst>
                <a:ext uri="{FF2B5EF4-FFF2-40B4-BE49-F238E27FC236}">
                  <a16:creationId xmlns:a16="http://schemas.microsoft.com/office/drawing/2014/main" xmlns="" id="{5CDF6368-32C4-A64F-8D2E-11DE400CD9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42">
              <a:extLst>
                <a:ext uri="{FF2B5EF4-FFF2-40B4-BE49-F238E27FC236}">
                  <a16:creationId xmlns:a16="http://schemas.microsoft.com/office/drawing/2014/main" xmlns="" id="{148F19D8-49E5-0945-BC17-56044D43D3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1" name="Straight Connector 29">
            <a:extLst>
              <a:ext uri="{FF2B5EF4-FFF2-40B4-BE49-F238E27FC236}">
                <a16:creationId xmlns:a16="http://schemas.microsoft.com/office/drawing/2014/main" xmlns="" id="{68C50EA3-7CF1-9542-A21D-5B3EBACC500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97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6E20198-096F-5852-6398-F6A0A5C1F2E6}"/>
              </a:ext>
            </a:extLst>
          </p:cNvPr>
          <p:cNvSpPr>
            <a:spLocks noGrp="1"/>
          </p:cNvSpPr>
          <p:nvPr>
            <p:ph type="title"/>
          </p:nvPr>
        </p:nvSpPr>
        <p:spPr/>
        <p:txBody>
          <a:bodyPr/>
          <a:lstStyle/>
          <a:p>
            <a:r>
              <a:rPr lang="tr-TR">
                <a:ea typeface="+mj-lt"/>
                <a:cs typeface="+mj-lt"/>
              </a:rPr>
              <a:t>Afet hazırlık süreci </a:t>
            </a:r>
            <a:r>
              <a:rPr lang="tr-TR" sz="1400">
                <a:ea typeface="+mj-lt"/>
                <a:cs typeface="+mj-lt"/>
              </a:rPr>
              <a:t>devam</a:t>
            </a:r>
            <a:endParaRPr lang="tr-TR" sz="1400" b="0">
              <a:ea typeface="+mj-lt"/>
              <a:cs typeface="+mj-lt"/>
            </a:endParaRPr>
          </a:p>
          <a:p>
            <a:endParaRPr lang="tr-TR"/>
          </a:p>
        </p:txBody>
      </p:sp>
      <p:sp>
        <p:nvSpPr>
          <p:cNvPr id="3" name="İçerik Yer Tutucusu 2">
            <a:extLst>
              <a:ext uri="{FF2B5EF4-FFF2-40B4-BE49-F238E27FC236}">
                <a16:creationId xmlns:a16="http://schemas.microsoft.com/office/drawing/2014/main" xmlns="" id="{FBAC8A4E-8EA3-BCD0-7C8D-E3083E0786D8}"/>
              </a:ext>
            </a:extLst>
          </p:cNvPr>
          <p:cNvSpPr>
            <a:spLocks noGrp="1"/>
          </p:cNvSpPr>
          <p:nvPr>
            <p:ph idx="1"/>
          </p:nvPr>
        </p:nvSpPr>
        <p:spPr/>
        <p:txBody>
          <a:bodyPr vert="horz" lIns="91440" tIns="45720" rIns="91440" bIns="45720" rtlCol="0" anchor="t">
            <a:normAutofit/>
          </a:bodyPr>
          <a:lstStyle/>
          <a:p>
            <a:pPr marL="285750" indent="-285750">
              <a:lnSpc>
                <a:spcPct val="90000"/>
              </a:lnSpc>
              <a:buFont typeface="Arial,Sans-Serif" panose="020B0604020202020204" pitchFamily="34" charset="0"/>
            </a:pPr>
            <a:r>
              <a:rPr lang="tr-TR">
                <a:ea typeface="+mn-lt"/>
                <a:cs typeface="+mn-lt"/>
              </a:rPr>
              <a:t>Sivil toplum kuruluşlarının acil müdahale ekipleri, askeri birlikler, arama kurtarma ekipleri, ambulans veya hastane ekipleri her ne kadar kendi deneyimlerinden yeterince ders almış olsalar bile afet bölgesinde ortak bir dil konuşulmadığından ve benzer eğitimler alınmadığından koordinasyon ve iletişimdeki sorunlar büyük engel teşkil etmektedir.</a:t>
            </a:r>
            <a:endParaRPr lang="en-US">
              <a:ea typeface="+mn-lt"/>
              <a:cs typeface="+mn-lt"/>
            </a:endParaRPr>
          </a:p>
          <a:p>
            <a:endParaRPr lang="tr-TR"/>
          </a:p>
        </p:txBody>
      </p:sp>
    </p:spTree>
    <p:extLst>
      <p:ext uri="{BB962C8B-B14F-4D97-AF65-F5344CB8AC3E}">
        <p14:creationId xmlns:p14="http://schemas.microsoft.com/office/powerpoint/2010/main" val="678577654"/>
      </p:ext>
    </p:extLst>
  </p:cSld>
  <p:clrMapOvr>
    <a:masterClrMapping/>
  </p:clrMapOvr>
</p:sld>
</file>

<file path=ppt/theme/theme1.xml><?xml version="1.0" encoding="utf-8"?>
<a:theme xmlns:a="http://schemas.openxmlformats.org/drawingml/2006/main" name="PunchcardVTI">
  <a:themeElements>
    <a:clrScheme name="AnalogousFromLightSeedLeftStep">
      <a:dk1>
        <a:srgbClr val="000000"/>
      </a:dk1>
      <a:lt1>
        <a:srgbClr val="FFFFFF"/>
      </a:lt1>
      <a:dk2>
        <a:srgbClr val="3A2441"/>
      </a:dk2>
      <a:lt2>
        <a:srgbClr val="E2E5E8"/>
      </a:lt2>
      <a:accent1>
        <a:srgbClr val="BB9B82"/>
      </a:accent1>
      <a:accent2>
        <a:srgbClr val="BA807F"/>
      </a:accent2>
      <a:accent3>
        <a:srgbClr val="C594A8"/>
      </a:accent3>
      <a:accent4>
        <a:srgbClr val="BA7FAF"/>
      </a:accent4>
      <a:accent5>
        <a:srgbClr val="BB96C6"/>
      </a:accent5>
      <a:accent6>
        <a:srgbClr val="947FBA"/>
      </a:accent6>
      <a:hlink>
        <a:srgbClr val="5B86A7"/>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unchcardVTI" id="{C7262591-AF98-8F48-B56D-6342D2439B1A}" vid="{261D9F73-974A-B14E-9EAF-4871CCA60BB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E491BD3480F80141831662F6A72CDE1E" ma:contentTypeVersion="12" ma:contentTypeDescription="Yeni belge oluşturun." ma:contentTypeScope="" ma:versionID="c5169586c8a1761f6700cc4475644e00">
  <xsd:schema xmlns:xsd="http://www.w3.org/2001/XMLSchema" xmlns:xs="http://www.w3.org/2001/XMLSchema" xmlns:p="http://schemas.microsoft.com/office/2006/metadata/properties" xmlns:ns3="a5b6799a-5a25-4363-a64b-c0d67139eba6" xmlns:ns4="4c0278e2-44d6-4775-9d4c-4f561dc5b0f8" targetNamespace="http://schemas.microsoft.com/office/2006/metadata/properties" ma:root="true" ma:fieldsID="aa95fec5993181df36debacdd7245316" ns3:_="" ns4:_="">
    <xsd:import namespace="a5b6799a-5a25-4363-a64b-c0d67139eba6"/>
    <xsd:import namespace="4c0278e2-44d6-4775-9d4c-4f561dc5b0f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6799a-5a25-4363-a64b-c0d67139eb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278e2-44d6-4775-9d4c-4f561dc5b0f8" elementFormDefault="qualified">
    <xsd:import namespace="http://schemas.microsoft.com/office/2006/documentManagement/types"/>
    <xsd:import namespace="http://schemas.microsoft.com/office/infopath/2007/PartnerControls"/>
    <xsd:element name="SharedWithUsers" ma:index="10"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Ayrıntıları ile Paylaşıldı" ma:internalName="SharedWithDetails" ma:readOnly="true">
      <xsd:simpleType>
        <xsd:restriction base="dms:Note">
          <xsd:maxLength value="255"/>
        </xsd:restriction>
      </xsd:simpleType>
    </xsd:element>
    <xsd:element name="SharingHintHash" ma:index="12" nillable="true" ma:displayName="İpucu Paylaşımı Karması"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074E3B-8733-411B-9BD5-CC3843FD9707}">
  <ds:schemaRefs>
    <ds:schemaRef ds:uri="4c0278e2-44d6-4775-9d4c-4f561dc5b0f8"/>
    <ds:schemaRef ds:uri="a5b6799a-5a25-4363-a64b-c0d67139eb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1C7654-5365-42BB-934F-93086B4D20E2}">
  <ds:schemaRefs>
    <ds:schemaRef ds:uri="http://schemas.microsoft.com/sharepoint/v3/contenttype/forms"/>
  </ds:schemaRefs>
</ds:datastoreItem>
</file>

<file path=customXml/itemProps3.xml><?xml version="1.0" encoding="utf-8"?>
<ds:datastoreItem xmlns:ds="http://schemas.openxmlformats.org/officeDocument/2006/customXml" ds:itemID="{AE8C5CDB-B609-46C8-88B5-781E702ED79E}">
  <ds:schemaRefs>
    <ds:schemaRef ds:uri="http://purl.org/dc/terms/"/>
    <ds:schemaRef ds:uri="4c0278e2-44d6-4775-9d4c-4f561dc5b0f8"/>
    <ds:schemaRef ds:uri="http://schemas.openxmlformats.org/package/2006/metadata/core-properties"/>
    <ds:schemaRef ds:uri="http://schemas.microsoft.com/office/2006/metadata/properties"/>
    <ds:schemaRef ds:uri="http://schemas.microsoft.com/office/2006/documentManagement/types"/>
    <ds:schemaRef ds:uri="a5b6799a-5a25-4363-a64b-c0d67139eba6"/>
    <ds:schemaRef ds:uri="http://schemas.microsoft.com/office/infopath/2007/PartnerControls"/>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1094</Words>
  <Application>Microsoft Office PowerPoint</Application>
  <PresentationFormat>Özel</PresentationFormat>
  <Paragraphs>181</Paragraphs>
  <Slides>54</Slides>
  <Notes>1</Notes>
  <HiddenSlides>0</HiddenSlides>
  <MMClips>0</MMClips>
  <ScaleCrop>false</ScaleCrop>
  <HeadingPairs>
    <vt:vector size="4" baseType="variant">
      <vt:variant>
        <vt:lpstr>Tema</vt:lpstr>
      </vt:variant>
      <vt:variant>
        <vt:i4>1</vt:i4>
      </vt:variant>
      <vt:variant>
        <vt:lpstr>Slayt Başlıkları</vt:lpstr>
      </vt:variant>
      <vt:variant>
        <vt:i4>54</vt:i4>
      </vt:variant>
    </vt:vector>
  </HeadingPairs>
  <TitlesOfParts>
    <vt:vector size="55" baseType="lpstr">
      <vt:lpstr>PunchcardVTI</vt:lpstr>
      <vt:lpstr>Afet Döneminde İyileştirme Çalışmalarında Hemşirenin Rolü</vt:lpstr>
      <vt:lpstr>Neler Konuşalım?  - Afetler ve Etkileri - Afet Yönetim Süreci - İyileştirme Çalışmaları ve Hemşirelik</vt:lpstr>
      <vt:lpstr>AFET</vt:lpstr>
      <vt:lpstr>Afetin büyüklüğüne etki eden faktörler</vt:lpstr>
      <vt:lpstr>Afetlerin halk sağlığı üzerindeki etkileri </vt:lpstr>
      <vt:lpstr>Afetlerin halk sağlığı üzerindeki etkileri</vt:lpstr>
      <vt:lpstr>Afet hazırlık süreci</vt:lpstr>
      <vt:lpstr>Afet hazırlık süreci devam</vt:lpstr>
      <vt:lpstr>Afet hazırlık süreci devam </vt:lpstr>
      <vt:lpstr>Bu nedenle,</vt:lpstr>
      <vt:lpstr>Kapsamlı Afet Yönetimi</vt:lpstr>
      <vt:lpstr>Farklı afet yönetim planları</vt:lpstr>
      <vt:lpstr>Afet yönetiminin evreleri</vt:lpstr>
      <vt:lpstr>Afet Yönetiminin Evreleri-II</vt:lpstr>
      <vt:lpstr>İyileştirme çalışmaları,  afetin türü ve verdiği zarara göre haftalar, aylar veya yıllarca sürebilir</vt:lpstr>
      <vt:lpstr>PowerPoint Sunusu</vt:lpstr>
      <vt:lpstr>Afetlerde yürütülen halk sağlığı hizmetleri; temel, birincil, ikincil ve üçüncül hizmetler</vt:lpstr>
      <vt:lpstr>PowerPoint Sunusu</vt:lpstr>
      <vt:lpstr>İyileşme çalışmalarının kapsamı ne olmalı?</vt:lpstr>
      <vt:lpstr>Kitlesel travmanın; </vt:lpstr>
      <vt:lpstr>Olağandışı duruma verilen yanıtlar da ve iyileşme toplumun kültürel, sosyal, ekonomik ve politik yapısına ve süreçlerine de bağlıdır. </vt:lpstr>
      <vt:lpstr>PowerPoint Sunusu</vt:lpstr>
      <vt:lpstr>Hemşirelerin Afet Sürecindeki Görevleri   </vt:lpstr>
      <vt:lpstr> Uluslararası Hemşireler Birliği</vt:lpstr>
      <vt:lpstr>İyileşme evresinde hemşirenin rolü;</vt:lpstr>
      <vt:lpstr>İyileşme evresinde hemşirenin rolü;</vt:lpstr>
      <vt:lpstr>Afet sonrası hemşirelik bakım süreci iyileştirme aşaması için nasıl planlanmalı?</vt:lpstr>
      <vt:lpstr>İyileştirme çalışmalarının hemşirelik açısından kapsamı ne olmalıdır?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Sonuç olarak</vt:lpstr>
      <vt:lpstr>PowerPoint Sunusu</vt:lpstr>
      <vt:lpstr>PowerPoint Sunusu</vt:lpstr>
      <vt:lpstr>Birlikte umudumuzu koruyabildiğimiz günlere</vt:lpstr>
      <vt:lpstr>Kaynakça</vt:lpstr>
      <vt:lpstr>Sabrınız için teşekkür ediyorum</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Halk Sağlığı Hemşireliği ve Afet</dc:title>
  <dc:creator>Dilay AÇIL</dc:creator>
  <cp:lastModifiedBy>lenovo</cp:lastModifiedBy>
  <cp:revision>27</cp:revision>
  <dcterms:created xsi:type="dcterms:W3CDTF">2023-04-04T06:25:39Z</dcterms:created>
  <dcterms:modified xsi:type="dcterms:W3CDTF">2023-04-08T12:35:49Z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0x010100E491BD3480F80141831662F6A72CDE1E</vt:lpwstr>
  </property>
</Properties>
</file>